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
  </p:notesMasterIdLst>
  <p:sldIdLst>
    <p:sldId id="270" r:id="rId2"/>
    <p:sldId id="267" r:id="rId3"/>
    <p:sldId id="268"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59" d="100"/>
          <a:sy n="59" d="100"/>
        </p:scale>
        <p:origin x="6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A3278-2CD4-4C73-942C-7A4F14C0E873}"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1A79A-3744-4F3D-9D4A-1E3AB6EBE713}" type="slidenum">
              <a:rPr lang="en-US" smtClean="0"/>
              <a:t>‹#›</a:t>
            </a:fld>
            <a:endParaRPr lang="en-US"/>
          </a:p>
        </p:txBody>
      </p:sp>
    </p:spTree>
    <p:extLst>
      <p:ext uri="{BB962C8B-B14F-4D97-AF65-F5344CB8AC3E}">
        <p14:creationId xmlns:p14="http://schemas.microsoft.com/office/powerpoint/2010/main" val="11887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While online educational resources have gained widespread acceptance for collegiate coursework, much can be done to encourage faculty to adopt OERs in their classes.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is to support the training of professors in the use of online educational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second is to have libraries scrutinize the quality of OERs and as well be fully transparent regarding the creation of any OERs that are made “in house” by the institution as well as maintain the standards of quality for these “in house” online educational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Thirdly, institutions should support a single technological platform dedicate to managing OE initiatives.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0F1A79A-3744-4F3D-9D4A-1E3AB6EBE713}" type="slidenum">
              <a:rPr lang="en-US" smtClean="0"/>
              <a:t>1</a:t>
            </a:fld>
            <a:endParaRPr lang="en-US"/>
          </a:p>
        </p:txBody>
      </p:sp>
    </p:spTree>
    <p:extLst>
      <p:ext uri="{BB962C8B-B14F-4D97-AF65-F5344CB8AC3E}">
        <p14:creationId xmlns:p14="http://schemas.microsoft.com/office/powerpoint/2010/main" val="193975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48259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63156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381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621348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38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962386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170218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401504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415727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84DB1-5FED-47B9-98DE-9B510D1BB0BE}"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1333568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84DB1-5FED-47B9-98DE-9B510D1BB0BE}"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183559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084DB1-5FED-47B9-98DE-9B510D1BB0BE}"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38906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084DB1-5FED-47B9-98DE-9B510D1BB0BE}"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380061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84DB1-5FED-47B9-98DE-9B510D1BB0BE}"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239311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084DB1-5FED-47B9-98DE-9B510D1BB0BE}"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1754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084DB1-5FED-47B9-98DE-9B510D1BB0BE}"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40DA12-B2A8-4510-A0A8-CD44B4B54330}" type="slidenum">
              <a:rPr lang="en-US" smtClean="0"/>
              <a:t>‹#›</a:t>
            </a:fld>
            <a:endParaRPr lang="en-US"/>
          </a:p>
        </p:txBody>
      </p:sp>
    </p:spTree>
    <p:extLst>
      <p:ext uri="{BB962C8B-B14F-4D97-AF65-F5344CB8AC3E}">
        <p14:creationId xmlns:p14="http://schemas.microsoft.com/office/powerpoint/2010/main" val="844215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084DB1-5FED-47B9-98DE-9B510D1BB0BE}" type="datetimeFigureOut">
              <a:rPr lang="en-US" smtClean="0"/>
              <a:t>11/20/2022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240DA12-B2A8-4510-A0A8-CD44B4B54330}" type="slidenum">
              <a:rPr lang="en-US" smtClean="0"/>
              <a:t>‹#›</a:t>
            </a:fld>
            <a:endParaRPr lang="en-US"/>
          </a:p>
        </p:txBody>
      </p:sp>
    </p:spTree>
    <p:extLst>
      <p:ext uri="{BB962C8B-B14F-4D97-AF65-F5344CB8AC3E}">
        <p14:creationId xmlns:p14="http://schemas.microsoft.com/office/powerpoint/2010/main" val="21986135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eg"/><Relationship Id="rId5" Type="http://schemas.openxmlformats.org/officeDocument/2006/relationships/hyperlink" Target="https://www.edweek.org/ew/issues/open-educational-resources-oer/index.html" TargetMode="Externa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dpconline.org/handbook/institutional-strategies/standards-and-best-practice" TargetMode="External"/><Relationship Id="rId7" Type="http://schemas.openxmlformats.org/officeDocument/2006/relationships/hyperlink" Target="https://doi-org.libaccess.sjlibrary.org/10.4067/s0717-95022020000601686" TargetMode="External"/><Relationship Id="rId2" Type="http://schemas.openxmlformats.org/officeDocument/2006/relationships/hyperlink" Target="https://doi-org.libaccess.sjlibrary.org/10.33423/jhetp.v20i5.3041" TargetMode="External"/><Relationship Id="rId1" Type="http://schemas.openxmlformats.org/officeDocument/2006/relationships/slideLayout" Target="../slideLayouts/slideLayout2.xml"/><Relationship Id="rId6" Type="http://schemas.openxmlformats.org/officeDocument/2006/relationships/hyperlink" Target="https://doi-org.libaccess.sjlibrary.org/10.1186/s41239-020-00191-5" TargetMode="External"/><Relationship Id="rId5" Type="http://schemas.openxmlformats.org/officeDocument/2006/relationships/hyperlink" Target="https://www.pewresearch.org/fact-tank/2020/04/02/8-charts-on-internet-use-around-the-world-as-countries-grapple-with-covid-19/" TargetMode="External"/><Relationship Id="rId4" Type="http://schemas.openxmlformats.org/officeDocument/2006/relationships/hyperlink" Target="https://support.orcid.org/hc/en-us/articles/360006971013-What-are-Persistent-identifiers-PI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2731-8048-4566-9EA2-1D47A12C0F4F}"/>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7808DFFC-495C-4DA0-878C-F0B88822D3B8}"/>
              </a:ext>
            </a:extLst>
          </p:cNvPr>
          <p:cNvSpPr>
            <a:spLocks noGrp="1"/>
          </p:cNvSpPr>
          <p:nvPr>
            <p:ph idx="1"/>
          </p:nvPr>
        </p:nvSpPr>
        <p:spPr>
          <a:xfrm>
            <a:off x="677334" y="1506071"/>
            <a:ext cx="3598831" cy="5029200"/>
          </a:xfrm>
        </p:spPr>
        <p:txBody>
          <a:bodyPr>
            <a:normAutofit/>
          </a:bodyPr>
          <a:lstStyle/>
          <a:p>
            <a:r>
              <a:rPr lang="en-US" b="1" dirty="0"/>
              <a:t>open education resources  </a:t>
            </a:r>
            <a:r>
              <a:rPr lang="en-US" dirty="0"/>
              <a:t> are materials for teaching or learning that are either in the public domain or have been released under a license that allows them to be freely used, changed, or shared with others.(Source: </a:t>
            </a:r>
            <a:r>
              <a:rPr lang="en-US" dirty="0">
                <a:hlinkClick r:id="rId5"/>
              </a:rPr>
              <a:t>https://www.edweek.org/ew/issues/open-educational-resources-oer/index.html</a:t>
            </a:r>
            <a:r>
              <a:rPr lang="en-US" dirty="0"/>
              <a:t>)</a:t>
            </a:r>
          </a:p>
          <a:p>
            <a:endParaRPr lang="en-US" dirty="0"/>
          </a:p>
          <a:p>
            <a:r>
              <a:rPr lang="en-US" dirty="0"/>
              <a:t>Reduces cost of education</a:t>
            </a:r>
          </a:p>
          <a:p>
            <a:pPr marL="0" indent="0">
              <a:buNone/>
            </a:pPr>
            <a:endParaRPr lang="en-US" dirty="0"/>
          </a:p>
          <a:p>
            <a:r>
              <a:rPr lang="en-US" dirty="0"/>
              <a:t>Issues of quality control</a:t>
            </a:r>
          </a:p>
        </p:txBody>
      </p:sp>
      <p:pic>
        <p:nvPicPr>
          <p:cNvPr id="7" name="Picture 2" descr="See the source image">
            <a:extLst>
              <a:ext uri="{FF2B5EF4-FFF2-40B4-BE49-F238E27FC236}">
                <a16:creationId xmlns:a16="http://schemas.microsoft.com/office/drawing/2014/main" id="{9583AB31-F96B-4D91-9AB7-1D3079D75F2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0791" y="2599176"/>
            <a:ext cx="5418667" cy="3139571"/>
          </a:xfrm>
          <a:prstGeom prst="rect">
            <a:avLst/>
          </a:prstGeom>
          <a:noFill/>
          <a:extLst>
            <a:ext uri="{909E8E84-426E-40DD-AFC4-6F175D3DCCD1}">
              <a14:hiddenFill xmlns:a14="http://schemas.microsoft.com/office/drawing/2010/main">
                <a:solidFill>
                  <a:srgbClr val="FFFFFF"/>
                </a:solidFill>
              </a14:hiddenFill>
            </a:ext>
          </a:extLst>
        </p:spPr>
      </p:pic>
      <p:pic>
        <p:nvPicPr>
          <p:cNvPr id="8" name="Review">
            <a:hlinkClick r:id="" action="ppaction://media"/>
            <a:extLst>
              <a:ext uri="{FF2B5EF4-FFF2-40B4-BE49-F238E27FC236}">
                <a16:creationId xmlns:a16="http://schemas.microsoft.com/office/drawing/2014/main" id="{9EE400B1-8F5E-48D3-9596-82CF3FDC38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15837" y="0"/>
            <a:ext cx="4267796" cy="2400635"/>
          </a:xfrm>
          <a:prstGeom prst="rect">
            <a:avLst/>
          </a:prstGeom>
        </p:spPr>
      </p:pic>
    </p:spTree>
    <p:extLst>
      <p:ext uri="{BB962C8B-B14F-4D97-AF65-F5344CB8AC3E}">
        <p14:creationId xmlns:p14="http://schemas.microsoft.com/office/powerpoint/2010/main" val="847442383"/>
      </p:ext>
    </p:extLst>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12B7-4C4E-4EE5-91B2-753CF36B2288}"/>
              </a:ext>
            </a:extLst>
          </p:cNvPr>
          <p:cNvSpPr>
            <a:spLocks noGrp="1"/>
          </p:cNvSpPr>
          <p:nvPr>
            <p:ph type="title"/>
          </p:nvPr>
        </p:nvSpPr>
        <p:spPr>
          <a:xfrm>
            <a:off x="-30537" y="428694"/>
            <a:ext cx="8596668" cy="1782483"/>
          </a:xfrm>
        </p:spPr>
        <p:txBody>
          <a:bodyPr/>
          <a:lstStyle/>
          <a:p>
            <a:pPr algn="ctr"/>
            <a:r>
              <a:rPr lang="en-US" dirty="0"/>
              <a:t>Thank you!</a:t>
            </a:r>
            <a:br>
              <a:rPr lang="en-US" dirty="0"/>
            </a:br>
            <a:r>
              <a:rPr lang="en-US" dirty="0"/>
              <a:t>and</a:t>
            </a:r>
            <a:br>
              <a:rPr lang="en-US" dirty="0"/>
            </a:br>
            <a:r>
              <a:rPr lang="en-US" dirty="0"/>
              <a:t> Have a Wonderful Day!</a:t>
            </a:r>
          </a:p>
        </p:txBody>
      </p:sp>
      <p:pic>
        <p:nvPicPr>
          <p:cNvPr id="6" name="Picture 2" descr="Image result for OER">
            <a:extLst>
              <a:ext uri="{FF2B5EF4-FFF2-40B4-BE49-F238E27FC236}">
                <a16:creationId xmlns:a16="http://schemas.microsoft.com/office/drawing/2014/main" id="{963632EF-C583-4A90-B7E4-78A8CF27955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86837" y="2400635"/>
            <a:ext cx="7287419" cy="4028671"/>
          </a:xfrm>
          <a:prstGeom prst="rect">
            <a:avLst/>
          </a:prstGeom>
          <a:noFill/>
          <a:extLst>
            <a:ext uri="{909E8E84-426E-40DD-AFC4-6F175D3DCCD1}">
              <a14:hiddenFill xmlns:a14="http://schemas.microsoft.com/office/drawing/2010/main">
                <a:solidFill>
                  <a:srgbClr val="FFFFFF"/>
                </a:solidFill>
              </a14:hiddenFill>
            </a:ext>
          </a:extLst>
        </p:spPr>
      </p:pic>
      <p:pic>
        <p:nvPicPr>
          <p:cNvPr id="7" name="Thank You">
            <a:hlinkClick r:id="" action="ppaction://media"/>
            <a:extLst>
              <a:ext uri="{FF2B5EF4-FFF2-40B4-BE49-F238E27FC236}">
                <a16:creationId xmlns:a16="http://schemas.microsoft.com/office/drawing/2014/main" id="{E495C965-EAAE-4087-9F74-5A3071662E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4204" y="0"/>
            <a:ext cx="4267796" cy="2400635"/>
          </a:xfrm>
          <a:prstGeom prst="rect">
            <a:avLst/>
          </a:prstGeom>
        </p:spPr>
      </p:pic>
    </p:spTree>
    <p:extLst>
      <p:ext uri="{BB962C8B-B14F-4D97-AF65-F5344CB8AC3E}">
        <p14:creationId xmlns:p14="http://schemas.microsoft.com/office/powerpoint/2010/main" val="23406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12B7-4C4E-4EE5-91B2-753CF36B2288}"/>
              </a:ext>
            </a:extLst>
          </p:cNvPr>
          <p:cNvSpPr>
            <a:spLocks noGrp="1"/>
          </p:cNvSpPr>
          <p:nvPr>
            <p:ph type="title"/>
          </p:nvPr>
        </p:nvSpPr>
        <p:spPr>
          <a:xfrm>
            <a:off x="677334" y="188259"/>
            <a:ext cx="8596668" cy="1320800"/>
          </a:xfrm>
        </p:spPr>
        <p:txBody>
          <a:bodyPr/>
          <a:lstStyle/>
          <a:p>
            <a:r>
              <a:rPr lang="en-US" dirty="0"/>
              <a:t>References</a:t>
            </a:r>
          </a:p>
        </p:txBody>
      </p:sp>
      <p:sp>
        <p:nvSpPr>
          <p:cNvPr id="3" name="Content Placeholder 2">
            <a:extLst>
              <a:ext uri="{FF2B5EF4-FFF2-40B4-BE49-F238E27FC236}">
                <a16:creationId xmlns:a16="http://schemas.microsoft.com/office/drawing/2014/main" id="{C556ECE5-D69A-4857-8A9C-AED48FCF049E}"/>
              </a:ext>
            </a:extLst>
          </p:cNvPr>
          <p:cNvSpPr>
            <a:spLocks noGrp="1"/>
          </p:cNvSpPr>
          <p:nvPr>
            <p:ph idx="1"/>
          </p:nvPr>
        </p:nvSpPr>
        <p:spPr>
          <a:xfrm>
            <a:off x="677334" y="968188"/>
            <a:ext cx="8596668" cy="5701553"/>
          </a:xfrm>
        </p:spPr>
        <p:txBody>
          <a:bodyPr>
            <a:normAutofit fontScale="85000" lnSpcReduction="10000"/>
          </a:bodyPr>
          <a:lstStyle/>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Austin, C. C., Brown, S., Humphrey, 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Leahey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Webster, P., &amp; Fong, N. (2015). Research Data Repositories: Review of Current Features, Gap Analysis, and Recommendations for Minimum Requirements.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IASSIST Quarterly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39</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 24–38.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Collins, M. E., Mitchell, N. K., &amp;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Nojeim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 J. (2020). Removing the Excuse: Using Free Course Materials to Improve Student Success in General Studies Courses.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Journal of Higher Education Theory &amp; Practice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20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 110–125.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https://doi-org.libaccess.sjlibrary.org/10.33423/jhetp.v20i5.3041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Digital Preservation Coalition (n.d.).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Digital preservation handbook: Standards and best practice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https://www.dpconline.org/handbook/institutional-strategies/standards-and-best-practice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Open Researcher and Contributor Identifier (n.d.)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What are persistent identifiers (PIDs)?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Retrieved from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https://support.orcid.org/hc/en-us/articles/360006971013-What-are-Persistent-identifiers-PIDs-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Pew Research Center (2020)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8 charts on internet use around the world as countries grapple with COVID-19</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Retrieved from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https://www.pewresearch.org/fact-tank/2020/04/02/8-charts-on-internet-use-around-the-world-as-countries-grapple-with-covid-19/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Puccinelli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Reggiani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Saccone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 &amp;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Trufelli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 (2020). Open Educational Resources and Library &amp; Information Science: towards a common framework for methodological approaches and technical solutions.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Grey Journal (TGJ)</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16</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 161–171.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Soomro, K. A., Kale, U., Curtis, 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Akcaoglu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 &amp; Bernstein, M. (2020). Digital divide among higher education faculty.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Educational Technology in Higher Education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17</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1–16.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https://doi-org.libaccess.sjlibrary.org/10.1186/s41239-020-00191-5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Tiznado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-Matzner, 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Bucarey-Arriagada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 &amp;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Lizama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Pérez, R. (2020). Three-dimensional Virtual Models of 3D-Scanned Real Cadaveric Samples Used as a Complementary Educational Resource for the Study of Human Anatomy: Undergraduate Student’s Perception of this New Technology.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Morphology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38</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(6), 1686–1692.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https://doi-org.libaccess.sjlibrary.org/10.4067/s0717-95022020000601686</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19965962"/>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3638</TotalTime>
  <Words>587</Words>
  <Application>Microsoft Office PowerPoint</Application>
  <PresentationFormat>Widescreen</PresentationFormat>
  <Paragraphs>24</Paragraphs>
  <Slides>3</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Times New Roman</vt:lpstr>
      <vt:lpstr>Trebuchet MS</vt:lpstr>
      <vt:lpstr>Wingdings 3</vt:lpstr>
      <vt:lpstr>Facet</vt:lpstr>
      <vt:lpstr>Review</vt:lpstr>
      <vt:lpstr>Thank you! and  Have a Wonderful Day!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Online Resources</dc:title>
  <dc:creator>Jason Sue</dc:creator>
  <cp:lastModifiedBy>Jason Sue</cp:lastModifiedBy>
  <cp:revision>52</cp:revision>
  <dcterms:created xsi:type="dcterms:W3CDTF">2020-12-05T19:25:35Z</dcterms:created>
  <dcterms:modified xsi:type="dcterms:W3CDTF">2022-11-20T16:43:10Z</dcterms:modified>
</cp:coreProperties>
</file>