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charts/chart1.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6" r:id="rId2"/>
    <p:sldId id="267" r:id="rId3"/>
    <p:sldId id="263" r:id="rId4"/>
    <p:sldId id="264" r:id="rId5"/>
    <p:sldId id="265" r:id="rId6"/>
    <p:sldId id="341" r:id="rId7"/>
    <p:sldId id="342" r:id="rId8"/>
    <p:sldId id="343" r:id="rId9"/>
    <p:sldId id="297" r:id="rId10"/>
    <p:sldId id="298" r:id="rId11"/>
    <p:sldId id="299" r:id="rId12"/>
    <p:sldId id="300" r:id="rId13"/>
    <p:sldId id="301" r:id="rId14"/>
    <p:sldId id="272" r:id="rId15"/>
    <p:sldId id="344" r:id="rId16"/>
    <p:sldId id="334" r:id="rId17"/>
    <p:sldId id="335" r:id="rId18"/>
    <p:sldId id="336" r:id="rId19"/>
    <p:sldId id="337" r:id="rId20"/>
    <p:sldId id="338" r:id="rId21"/>
    <p:sldId id="339" r:id="rId22"/>
    <p:sldId id="345" r:id="rId23"/>
    <p:sldId id="340" r:id="rId24"/>
    <p:sldId id="346" r:id="rId25"/>
    <p:sldId id="311" r:id="rId26"/>
    <p:sldId id="312" r:id="rId27"/>
    <p:sldId id="313" r:id="rId28"/>
    <p:sldId id="314" r:id="rId29"/>
    <p:sldId id="256" r:id="rId30"/>
    <p:sldId id="281" r:id="rId31"/>
    <p:sldId id="282" r:id="rId32"/>
    <p:sldId id="347" r:id="rId33"/>
    <p:sldId id="271" r:id="rId34"/>
    <p:sldId id="260" r:id="rId35"/>
    <p:sldId id="261" r:id="rId36"/>
    <p:sldId id="262" r:id="rId37"/>
    <p:sldId id="319" r:id="rId38"/>
    <p:sldId id="320" r:id="rId39"/>
    <p:sldId id="321" r:id="rId40"/>
    <p:sldId id="322" r:id="rId41"/>
    <p:sldId id="283" r:id="rId42"/>
    <p:sldId id="284" r:id="rId43"/>
    <p:sldId id="285" r:id="rId44"/>
    <p:sldId id="286" r:id="rId45"/>
    <p:sldId id="287" r:id="rId46"/>
    <p:sldId id="288" r:id="rId47"/>
    <p:sldId id="289" r:id="rId48"/>
    <p:sldId id="290" r:id="rId49"/>
    <p:sldId id="291" r:id="rId50"/>
    <p:sldId id="307" r:id="rId51"/>
    <p:sldId id="308" r:id="rId52"/>
    <p:sldId id="309" r:id="rId53"/>
    <p:sldId id="310" r:id="rId54"/>
    <p:sldId id="274" r:id="rId55"/>
    <p:sldId id="275" r:id="rId56"/>
    <p:sldId id="276" r:id="rId57"/>
    <p:sldId id="277" r:id="rId58"/>
    <p:sldId id="278" r:id="rId59"/>
    <p:sldId id="279" r:id="rId60"/>
    <p:sldId id="29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5"/>
    <p:restoredTop sz="94181"/>
  </p:normalViewPr>
  <p:slideViewPr>
    <p:cSldViewPr snapToGrid="0" snapToObjects="1">
      <p:cViewPr varScale="1">
        <p:scale>
          <a:sx n="59" d="100"/>
          <a:sy n="59" d="100"/>
        </p:scale>
        <p:origin x="64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a:defRPr/>
            </a:pPr>
            <a:r>
              <a:rPr lang="en-US" sz="2400" dirty="0"/>
              <a:t>POPULATION</a:t>
            </a:r>
          </a:p>
        </c:rich>
      </c:tx>
      <c:layout>
        <c:manualLayout>
          <c:xMode val="edge"/>
          <c:yMode val="edge"/>
          <c:x val="0.30498835301837302"/>
          <c:y val="0.10765155121276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POPULATION</c:v>
                </c:pt>
              </c:strCache>
            </c:strRef>
          </c:tx>
          <c:dPt>
            <c:idx val="0"/>
            <c:bubble3D val="0"/>
            <c:spPr>
              <a:solidFill>
                <a:srgbClr val="D0E5DA"/>
              </a:solidFill>
            </c:spPr>
            <c:extLst>
              <c:ext xmlns:c16="http://schemas.microsoft.com/office/drawing/2014/chart" uri="{C3380CC4-5D6E-409C-BE32-E72D297353CC}">
                <c16:uniqueId val="{00000001-C162-4218-BF4B-79726BE3E2DA}"/>
              </c:ext>
            </c:extLst>
          </c:dPt>
          <c:dPt>
            <c:idx val="1"/>
            <c:bubble3D val="0"/>
            <c:spPr>
              <a:solidFill>
                <a:srgbClr val="4AB9C0"/>
              </a:solidFill>
            </c:spPr>
            <c:extLst>
              <c:ext xmlns:c16="http://schemas.microsoft.com/office/drawing/2014/chart" uri="{C3380CC4-5D6E-409C-BE32-E72D297353CC}">
                <c16:uniqueId val="{00000003-C162-4218-BF4B-79726BE3E2DA}"/>
              </c:ext>
            </c:extLst>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2"/>
                <c:pt idx="0">
                  <c:v>Speak English</c:v>
                </c:pt>
                <c:pt idx="1">
                  <c:v>Language other than English</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4-C162-4218-BF4B-79726BE3E2DA}"/>
            </c:ext>
          </c:extLst>
        </c:ser>
        <c:dLbls>
          <c:showLegendKey val="0"/>
          <c:showVal val="0"/>
          <c:showCatName val="0"/>
          <c:showSerName val="0"/>
          <c:showPercent val="1"/>
          <c:showBubbleSize val="0"/>
          <c:showLeaderLines val="1"/>
        </c:dLbls>
      </c:pie3DChart>
    </c:plotArea>
    <c:legend>
      <c:legendPos val="r"/>
      <c:legendEntry>
        <c:idx val="2"/>
        <c:delete val="1"/>
      </c:legendEntry>
      <c:legendEntry>
        <c:idx val="3"/>
        <c:delete val="1"/>
      </c:legendEntry>
      <c:layout>
        <c:manualLayout>
          <c:xMode val="edge"/>
          <c:yMode val="edge"/>
          <c:x val="0.62964895013123301"/>
          <c:y val="0.34999177514600099"/>
          <c:w val="0.32701870078740197"/>
          <c:h val="0.37901186789480601"/>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1CF51-9D7F-2949-8379-A505D0643DD4}" type="datetimeFigureOut">
              <a:rPr lang="en-US" smtClean="0"/>
              <a:t>4/5/2022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C87ED-2916-174D-B889-E28B8085A8DE}" type="slidenum">
              <a:rPr lang="en-US" smtClean="0"/>
              <a:t>‹#›</a:t>
            </a:fld>
            <a:endParaRPr lang="en-US"/>
          </a:p>
        </p:txBody>
      </p:sp>
    </p:spTree>
    <p:extLst>
      <p:ext uri="{BB962C8B-B14F-4D97-AF65-F5344CB8AC3E}">
        <p14:creationId xmlns:p14="http://schemas.microsoft.com/office/powerpoint/2010/main" val="186004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have been several wonderful contributions of the Fresno County Public Library since the library opened its door to the public in </a:t>
            </a:r>
            <a:r>
              <a:rPr lang="en-US" sz="1200" b="0" i="0" kern="1200" dirty="0">
                <a:solidFill>
                  <a:schemeClr val="tx1"/>
                </a:solidFill>
                <a:effectLst/>
                <a:latin typeface="+mn-lt"/>
                <a:ea typeface="+mn-ea"/>
                <a:cs typeface="+mn-cs"/>
              </a:rPr>
              <a:t>February 1, 1892. Some</a:t>
            </a:r>
            <a:r>
              <a:rPr lang="en-US" sz="1200" b="0" i="0" kern="1200" baseline="0" dirty="0">
                <a:solidFill>
                  <a:schemeClr val="tx1"/>
                </a:solidFill>
                <a:effectLst/>
                <a:latin typeface="+mn-lt"/>
                <a:ea typeface="+mn-ea"/>
                <a:cs typeface="+mn-cs"/>
              </a:rPr>
              <a:t> of the greatest contributions are: the San Joaquin Valley System, the California History and Genealogy Room, the </a:t>
            </a:r>
            <a:r>
              <a:rPr lang="en-US" sz="1200" b="0" i="0" kern="1200" baseline="0" dirty="0" err="1">
                <a:solidFill>
                  <a:schemeClr val="tx1"/>
                </a:solidFill>
                <a:effectLst/>
                <a:latin typeface="+mn-lt"/>
                <a:ea typeface="+mn-ea"/>
                <a:cs typeface="+mn-cs"/>
              </a:rPr>
              <a:t>AprendoVan</a:t>
            </a:r>
            <a:r>
              <a:rPr lang="en-US" sz="1200" b="0" i="0" kern="1200" baseline="0" dirty="0">
                <a:solidFill>
                  <a:schemeClr val="tx1"/>
                </a:solidFill>
                <a:effectLst/>
                <a:latin typeface="+mn-lt"/>
                <a:ea typeface="+mn-ea"/>
                <a:cs typeface="+mn-cs"/>
              </a:rPr>
              <a:t>, the Community Bookmobile, and the </a:t>
            </a:r>
            <a:r>
              <a:rPr lang="en-US" sz="1200" b="0" i="0" kern="1200" baseline="0" dirty="0" err="1">
                <a:solidFill>
                  <a:schemeClr val="tx1"/>
                </a:solidFill>
                <a:effectLst/>
                <a:latin typeface="+mn-lt"/>
                <a:ea typeface="+mn-ea"/>
                <a:cs typeface="+mn-cs"/>
              </a:rPr>
              <a:t>WoW</a:t>
            </a:r>
            <a:r>
              <a:rPr lang="en-US" sz="1200" b="0" i="0" kern="1200" baseline="0" dirty="0">
                <a:solidFill>
                  <a:schemeClr val="tx1"/>
                </a:solidFill>
                <a:effectLst/>
                <a:latin typeface="+mn-lt"/>
                <a:ea typeface="+mn-ea"/>
                <a:cs typeface="+mn-cs"/>
              </a:rPr>
              <a:t> program.</a:t>
            </a:r>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16</a:t>
            </a:fld>
            <a:endParaRPr lang="en-US"/>
          </a:p>
        </p:txBody>
      </p:sp>
    </p:spTree>
    <p:extLst>
      <p:ext uri="{BB962C8B-B14F-4D97-AF65-F5344CB8AC3E}">
        <p14:creationId xmlns:p14="http://schemas.microsoft.com/office/powerpoint/2010/main" val="140772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911021D-C496-AE49-B225-C0E7B4C3C9B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96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021D-C496-AE49-B225-C0E7B4C3C9B9}" type="slidenum">
              <a:rPr lang="en-US" smtClean="0"/>
              <a:t>33</a:t>
            </a:fld>
            <a:endParaRPr lang="en-US"/>
          </a:p>
        </p:txBody>
      </p:sp>
    </p:spTree>
    <p:extLst>
      <p:ext uri="{BB962C8B-B14F-4D97-AF65-F5344CB8AC3E}">
        <p14:creationId xmlns:p14="http://schemas.microsoft.com/office/powerpoint/2010/main" val="190014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a:t>
            </a:r>
            <a:r>
              <a:rPr lang="en-US" baseline="0" dirty="0"/>
              <a:t> some action plans for unforeseen emergencies such as accidents and/or serious injury, fire, bomb threat, and earthquake.</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42</a:t>
            </a:fld>
            <a:endParaRPr lang="en-US"/>
          </a:p>
        </p:txBody>
      </p:sp>
    </p:spTree>
    <p:extLst>
      <p:ext uri="{BB962C8B-B14F-4D97-AF65-F5344CB8AC3E}">
        <p14:creationId xmlns:p14="http://schemas.microsoft.com/office/powerpoint/2010/main" val="12088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a:t>
            </a:r>
            <a:r>
              <a:rPr lang="en-US" baseline="0" dirty="0"/>
              <a:t> 1: When responding to an accident and/or serious injury, you must inspect the area and the injured person to see if he or she is near any dangerous chemicals, fire, or flood. If the injured person is in danger, then remove him or her quickly and cautiously to a safe place. If the injured person is not in danger, please do not remove him or her from the area. Make sure to advise any bystanders not to touch or remove the injured person.</a:t>
            </a:r>
          </a:p>
          <a:p>
            <a:endParaRPr lang="en-US" baseline="0" dirty="0"/>
          </a:p>
          <a:p>
            <a:r>
              <a:rPr lang="en-US" baseline="0" dirty="0"/>
              <a:t>Step 2: Immediately call 911. Whether the person is conscious or unconscious, it is best to call for an ambulance to ensure the condition of the person.</a:t>
            </a:r>
          </a:p>
          <a:p>
            <a:endParaRPr lang="en-US" baseline="0" dirty="0"/>
          </a:p>
          <a:p>
            <a:r>
              <a:rPr lang="en-US" baseline="0" dirty="0"/>
              <a:t>Step 3: Only administer CPR or First Aid if you are trained, otherwise try to keep the injured person calm and comfortable. Remain with the injured person at all times until the ambulance have arrived.</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43</a:t>
            </a:fld>
            <a:endParaRPr lang="en-US"/>
          </a:p>
        </p:txBody>
      </p:sp>
    </p:spTree>
    <p:extLst>
      <p:ext uri="{BB962C8B-B14F-4D97-AF65-F5344CB8AC3E}">
        <p14:creationId xmlns:p14="http://schemas.microsoft.com/office/powerpoint/2010/main" val="207863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44</a:t>
            </a:fld>
            <a:endParaRPr lang="en-US"/>
          </a:p>
        </p:txBody>
      </p:sp>
    </p:spTree>
    <p:extLst>
      <p:ext uri="{BB962C8B-B14F-4D97-AF65-F5344CB8AC3E}">
        <p14:creationId xmlns:p14="http://schemas.microsoft.com/office/powerpoint/2010/main" val="111555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received a bomb</a:t>
            </a:r>
            <a:r>
              <a:rPr lang="en-US" baseline="0" dirty="0"/>
              <a:t> threat by phone, try to get a staff’s attention and express the nature of the call</a:t>
            </a:r>
            <a:r>
              <a:rPr lang="en-US" sz="1200" dirty="0">
                <a:latin typeface="Times New Roman" panose="02020603050405020304" pitchFamily="18" charset="0"/>
                <a:cs typeface="Times New Roman" panose="02020603050405020304" pitchFamily="18" charset="0"/>
              </a:rPr>
              <a:t>. </a:t>
            </a:r>
            <a:r>
              <a:rPr lang="en-US" baseline="0" dirty="0"/>
              <a:t>Have the staff disseminate the information to a supervisor or manager to contact the Sheriff’s Dispatch Center.</a:t>
            </a:r>
          </a:p>
          <a:p>
            <a:endParaRPr lang="en-US" baseline="0" dirty="0"/>
          </a:p>
          <a:p>
            <a:r>
              <a:rPr lang="en-US" baseline="0" dirty="0"/>
              <a:t>While you are on the phone, try to get as much information as you can by asking the following:</a:t>
            </a:r>
          </a:p>
          <a:p>
            <a:endParaRPr lang="en-US" baseline="0" dirty="0"/>
          </a:p>
          <a:p>
            <a:r>
              <a:rPr lang="en-US" baseline="0" dirty="0"/>
              <a:t>Last but not least, make sure to record the your phone conversation with the caller.</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46</a:t>
            </a:fld>
            <a:endParaRPr lang="en-US"/>
          </a:p>
        </p:txBody>
      </p:sp>
    </p:spTree>
    <p:extLst>
      <p:ext uri="{BB962C8B-B14F-4D97-AF65-F5344CB8AC3E}">
        <p14:creationId xmlns:p14="http://schemas.microsoft.com/office/powerpoint/2010/main" val="259263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Indoors:</a:t>
            </a:r>
            <a:r>
              <a:rPr lang="en-US" baseline="0" dirty="0"/>
              <a:t> If you happen to be inside a building during an earthquake, make sure to remain indoor and locate the nearest desk, table or doorway to use for shelter. If you cannot find something durable or find a doorway, get on you hands and knees then cover you head with your hands and arms. Remember to stay away from the windows, light fixtures, filing cabinets, and bookshelves. Do not try to use the elevator during an earthquake. </a:t>
            </a:r>
          </a:p>
          <a:p>
            <a:endParaRPr lang="en-US" baseline="0" dirty="0"/>
          </a:p>
          <a:p>
            <a:r>
              <a:rPr lang="en-US" baseline="0" dirty="0"/>
              <a:t>Outdoors: If you happen to be outside during an earthquake, find a safe area away from trees, buildings, walls, roadways, and powerlines. If you are driving while an earthquake is happening, make sure to find a safe area and pull to the side of the road. Remain in your car until the earthquake has stopped. Remember not to park under overpasses or near electrical powerlines, light posts or sign posts. </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47</a:t>
            </a:fld>
            <a:endParaRPr lang="en-US"/>
          </a:p>
        </p:txBody>
      </p:sp>
    </p:spTree>
    <p:extLst>
      <p:ext uri="{BB962C8B-B14F-4D97-AF65-F5344CB8AC3E}">
        <p14:creationId xmlns:p14="http://schemas.microsoft.com/office/powerpoint/2010/main" val="3417542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Fresno County Central Library.</a:t>
            </a:r>
            <a:r>
              <a:rPr lang="en-US" baseline="0" dirty="0"/>
              <a:t> As you can see, Central Library is a two story building with </a:t>
            </a:r>
            <a:r>
              <a:rPr lang="en-US" baseline="0"/>
              <a:t>a basement. Staff </a:t>
            </a:r>
            <a:r>
              <a:rPr lang="en-US" baseline="0" dirty="0"/>
              <a:t>can use this map as a guide to locate: first aid kit, fire extinguisher, fire hose, fire alarm panel, and fire alarm pull box.</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48</a:t>
            </a:fld>
            <a:endParaRPr lang="en-US"/>
          </a:p>
        </p:txBody>
      </p:sp>
    </p:spTree>
    <p:extLst>
      <p:ext uri="{BB962C8B-B14F-4D97-AF65-F5344CB8AC3E}">
        <p14:creationId xmlns:p14="http://schemas.microsoft.com/office/powerpoint/2010/main" val="140087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the question is “Will you be prepared when disaster hits?”</a:t>
            </a:r>
            <a:endParaRPr lang="en-US" dirty="0"/>
          </a:p>
        </p:txBody>
      </p:sp>
      <p:sp>
        <p:nvSpPr>
          <p:cNvPr id="4" name="Slide Number Placeholder 3"/>
          <p:cNvSpPr>
            <a:spLocks noGrp="1"/>
          </p:cNvSpPr>
          <p:nvPr>
            <p:ph type="sldNum" sz="quarter" idx="10"/>
          </p:nvPr>
        </p:nvSpPr>
        <p:spPr/>
        <p:txBody>
          <a:bodyPr/>
          <a:lstStyle/>
          <a:p>
            <a:fld id="{493D82ED-4278-4F96-A1D9-730E0CD123C5}" type="slidenum">
              <a:rPr lang="en-US" smtClean="0"/>
              <a:t>49</a:t>
            </a:fld>
            <a:endParaRPr lang="en-US"/>
          </a:p>
        </p:txBody>
      </p:sp>
    </p:spTree>
    <p:extLst>
      <p:ext uri="{BB962C8B-B14F-4D97-AF65-F5344CB8AC3E}">
        <p14:creationId xmlns:p14="http://schemas.microsoft.com/office/powerpoint/2010/main" val="3480068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provide for comfort and accessibility, senior spaces should be outfitted with a variety of furniture including wheel chair assessable tables.</a:t>
            </a:r>
          </a:p>
          <a:p>
            <a:r>
              <a:rPr lang="en-US" sz="1200" kern="1200" dirty="0">
                <a:solidFill>
                  <a:schemeClr val="tx1"/>
                </a:solidFill>
                <a:latin typeface="+mn-lt"/>
                <a:ea typeface="+mn-ea"/>
                <a:cs typeface="+mn-cs"/>
              </a:rPr>
              <a:t>In addition, periodicals, </a:t>
            </a:r>
            <a:r>
              <a:rPr lang="en-US" sz="1200" kern="1200" dirty="0" err="1">
                <a:solidFill>
                  <a:schemeClr val="tx1"/>
                </a:solidFill>
                <a:latin typeface="+mn-lt"/>
                <a:ea typeface="+mn-ea"/>
                <a:cs typeface="+mn-cs"/>
              </a:rPr>
              <a:t>audiobooks</a:t>
            </a:r>
            <a:r>
              <a:rPr lang="en-US" sz="1200" kern="1200" dirty="0">
                <a:solidFill>
                  <a:schemeClr val="tx1"/>
                </a:solidFill>
                <a:latin typeface="+mn-lt"/>
                <a:ea typeface="+mn-ea"/>
                <a:cs typeface="+mn-cs"/>
              </a:rPr>
              <a:t>, and the large print collection should be moved into or adjacent to these senior spaces.</a:t>
            </a:r>
          </a:p>
          <a:p>
            <a:r>
              <a:rPr lang="en-US" sz="1200" kern="1200" dirty="0">
                <a:solidFill>
                  <a:schemeClr val="tx1"/>
                </a:solidFill>
                <a:latin typeface="+mn-lt"/>
                <a:ea typeface="+mn-ea"/>
                <a:cs typeface="+mn-cs"/>
              </a:rPr>
              <a:t>Senior spaces should also have a bulletin board allowing for the posting of events and services of interest to seniors as well as displays of library materials on a topic of interest to the elderly such as Your Health, Your Retirement.</a:t>
            </a:r>
          </a:p>
          <a:p>
            <a:endParaRPr lang="en-US" dirty="0"/>
          </a:p>
        </p:txBody>
      </p:sp>
      <p:sp>
        <p:nvSpPr>
          <p:cNvPr id="4" name="Slide Number Placeholder 3"/>
          <p:cNvSpPr>
            <a:spLocks noGrp="1"/>
          </p:cNvSpPr>
          <p:nvPr>
            <p:ph type="sldNum" sz="quarter" idx="10"/>
          </p:nvPr>
        </p:nvSpPr>
        <p:spPr/>
        <p:txBody>
          <a:bodyPr/>
          <a:lstStyle/>
          <a:p>
            <a:fld id="{E346757E-0581-4EDA-9C94-03F3DC8F4C68}" type="slidenum">
              <a:rPr lang="en-US" smtClean="0"/>
              <a:t>56</a:t>
            </a:fld>
            <a:endParaRPr lang="en-US"/>
          </a:p>
        </p:txBody>
      </p:sp>
    </p:spTree>
    <p:extLst>
      <p:ext uri="{BB962C8B-B14F-4D97-AF65-F5344CB8AC3E}">
        <p14:creationId xmlns:p14="http://schemas.microsoft.com/office/powerpoint/2010/main" val="179327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San Joaquin</a:t>
            </a:r>
            <a:r>
              <a:rPr lang="en-US" baseline="0" dirty="0"/>
              <a:t> Valley Library System started off as the San Joaquin Valley Reference Project in the late 1950’s. The program received financial support from the federal Library Services Act </a:t>
            </a:r>
            <a:r>
              <a:rPr lang="en-US" sz="1200" dirty="0"/>
              <a:t>to answer challenging and comprehensive questions. The first initial team was established at the Fresno Central Branch. The team consisted of five people: two librarians and three library clerks. The SJVRP Project</a:t>
            </a:r>
            <a:r>
              <a:rPr lang="en-US" sz="1200" baseline="0" dirty="0"/>
              <a:t> was the first cooperative reference system in California. The project modified its name a couple of times to </a:t>
            </a:r>
            <a:r>
              <a:rPr lang="en-US" sz="1200" dirty="0"/>
              <a:t>San Joaquin Valley Information System (SJVIS), then changed</a:t>
            </a:r>
            <a:r>
              <a:rPr lang="en-US" sz="1200" baseline="0" dirty="0"/>
              <a:t> it </a:t>
            </a:r>
            <a:r>
              <a:rPr lang="en-US" sz="1200" dirty="0"/>
              <a:t>to San Joaquin Valley Library System (SJVLS).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17</a:t>
            </a:fld>
            <a:endParaRPr lang="en-US"/>
          </a:p>
        </p:txBody>
      </p:sp>
    </p:spTree>
    <p:extLst>
      <p:ext uri="{BB962C8B-B14F-4D97-AF65-F5344CB8AC3E}">
        <p14:creationId xmlns:p14="http://schemas.microsoft.com/office/powerpoint/2010/main" val="202151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attract seniors to the library, librarians should expand the number of low impact exercise sessions such as Tai Chi.</a:t>
            </a:r>
          </a:p>
          <a:p>
            <a:r>
              <a:rPr lang="en-US" sz="1200" kern="1200" dirty="0">
                <a:solidFill>
                  <a:schemeClr val="tx1"/>
                </a:solidFill>
                <a:latin typeface="+mn-lt"/>
                <a:ea typeface="+mn-ea"/>
                <a:cs typeface="+mn-cs"/>
              </a:rPr>
              <a:t>In addition, the library should also host activities and sponsor social clubs such as Pinochle and Bridge sessions, waltz and swing dancing and book clubs.</a:t>
            </a:r>
          </a:p>
          <a:p>
            <a:r>
              <a:rPr lang="en-US" sz="1200" kern="1200" dirty="0">
                <a:solidFill>
                  <a:schemeClr val="tx1"/>
                </a:solidFill>
                <a:latin typeface="+mn-lt"/>
                <a:ea typeface="+mn-ea"/>
                <a:cs typeface="+mn-cs"/>
              </a:rPr>
              <a:t>The Fresno Library should also expand its computer literacy classes and host Senior Video Game Nights—modeling them after the success of other libraries.</a:t>
            </a:r>
          </a:p>
          <a:p>
            <a:endParaRPr lang="en-US" dirty="0"/>
          </a:p>
        </p:txBody>
      </p:sp>
      <p:sp>
        <p:nvSpPr>
          <p:cNvPr id="4" name="Slide Number Placeholder 3"/>
          <p:cNvSpPr>
            <a:spLocks noGrp="1"/>
          </p:cNvSpPr>
          <p:nvPr>
            <p:ph type="sldNum" sz="quarter" idx="10"/>
          </p:nvPr>
        </p:nvSpPr>
        <p:spPr/>
        <p:txBody>
          <a:bodyPr/>
          <a:lstStyle/>
          <a:p>
            <a:fld id="{E346757E-0581-4EDA-9C94-03F3DC8F4C68}" type="slidenum">
              <a:rPr lang="en-US" smtClean="0"/>
              <a:t>57</a:t>
            </a:fld>
            <a:endParaRPr lang="en-US"/>
          </a:p>
        </p:txBody>
      </p:sp>
    </p:spTree>
    <p:extLst>
      <p:ext uri="{BB962C8B-B14F-4D97-AF65-F5344CB8AC3E}">
        <p14:creationId xmlns:p14="http://schemas.microsoft.com/office/powerpoint/2010/main" val="1718346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elderly often depend on either </a:t>
            </a:r>
            <a:r>
              <a:rPr lang="en-US" sz="1200" kern="1200" dirty="0" err="1">
                <a:solidFill>
                  <a:schemeClr val="tx1"/>
                </a:solidFill>
                <a:latin typeface="+mn-lt"/>
                <a:ea typeface="+mn-ea"/>
                <a:cs typeface="+mn-cs"/>
              </a:rPr>
              <a:t>audiobooks</a:t>
            </a:r>
            <a:r>
              <a:rPr lang="en-US" sz="1200" kern="1200" dirty="0">
                <a:solidFill>
                  <a:schemeClr val="tx1"/>
                </a:solidFill>
                <a:latin typeface="+mn-lt"/>
                <a:ea typeface="+mn-ea"/>
                <a:cs typeface="+mn-cs"/>
              </a:rPr>
              <a:t> or books in large print. Current shelf space of either collection is inadequate to match the diversity of standard printed materials. To remedy this shortcoming the Fresno County Library should create a section of “</a:t>
            </a:r>
            <a:r>
              <a:rPr lang="en-US" sz="1200" kern="1200" dirty="0" err="1">
                <a:solidFill>
                  <a:schemeClr val="tx1"/>
                </a:solidFill>
                <a:latin typeface="+mn-lt"/>
                <a:ea typeface="+mn-ea"/>
                <a:cs typeface="+mn-cs"/>
              </a:rPr>
              <a:t>audtiobooks</a:t>
            </a:r>
            <a:r>
              <a:rPr lang="en-US" sz="1200" kern="1200" dirty="0">
                <a:solidFill>
                  <a:schemeClr val="tx1"/>
                </a:solidFill>
                <a:latin typeface="+mn-lt"/>
                <a:ea typeface="+mn-ea"/>
                <a:cs typeface="+mn-cs"/>
              </a:rPr>
              <a:t> in storage” and “large print materials in storage” to be available upon request.</a:t>
            </a:r>
          </a:p>
          <a:p>
            <a:r>
              <a:rPr lang="en-US" sz="1200" kern="1200" dirty="0">
                <a:solidFill>
                  <a:schemeClr val="tx1"/>
                </a:solidFill>
                <a:latin typeface="+mn-lt"/>
                <a:ea typeface="+mn-ea"/>
                <a:cs typeface="+mn-cs"/>
              </a:rPr>
              <a:t>To assist the elderly with e-books, the Fresno Library should host Overdrive Literacy Workshops.</a:t>
            </a:r>
          </a:p>
          <a:p>
            <a:r>
              <a:rPr lang="en-US" sz="1200" kern="1200" dirty="0">
                <a:solidFill>
                  <a:schemeClr val="tx1"/>
                </a:solidFill>
                <a:latin typeface="+mn-lt"/>
                <a:ea typeface="+mn-ea"/>
                <a:cs typeface="+mn-cs"/>
              </a:rPr>
              <a:t>The library should also train its employees in the nuances of Overdrive in order to provide better service to the customer in regards to e books </a:t>
            </a:r>
          </a:p>
        </p:txBody>
      </p:sp>
      <p:sp>
        <p:nvSpPr>
          <p:cNvPr id="4" name="Slide Number Placeholder 3"/>
          <p:cNvSpPr>
            <a:spLocks noGrp="1"/>
          </p:cNvSpPr>
          <p:nvPr>
            <p:ph type="sldNum" sz="quarter" idx="10"/>
          </p:nvPr>
        </p:nvSpPr>
        <p:spPr/>
        <p:txBody>
          <a:bodyPr/>
          <a:lstStyle/>
          <a:p>
            <a:fld id="{E346757E-0581-4EDA-9C94-03F3DC8F4C68}" type="slidenum">
              <a:rPr lang="en-US" smtClean="0"/>
              <a:t>58</a:t>
            </a:fld>
            <a:endParaRPr lang="en-US"/>
          </a:p>
        </p:txBody>
      </p:sp>
    </p:spTree>
    <p:extLst>
      <p:ext uri="{BB962C8B-B14F-4D97-AF65-F5344CB8AC3E}">
        <p14:creationId xmlns:p14="http://schemas.microsoft.com/office/powerpoint/2010/main" val="88503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Senior Pop-Up Library with a capacity of 650 items functions as a book mobile by making regular stops at large senior centers. We propose to increase its operating hours allowing for the Senior Pop Up Library to service more locations and further expand the library’s outreach to senior citizens.</a:t>
            </a:r>
          </a:p>
          <a:p>
            <a:r>
              <a:rPr lang="en-US" sz="1200" kern="1200" dirty="0">
                <a:solidFill>
                  <a:schemeClr val="tx1"/>
                </a:solidFill>
                <a:latin typeface="+mn-lt"/>
                <a:ea typeface="+mn-ea"/>
                <a:cs typeface="+mn-cs"/>
              </a:rPr>
              <a:t>For those retirees who live independently, they have the option of using the Books by Mail Program to borrow library books, in order to increase usage of library materials, we recommend that the Fresno Library increase the maximum items from 3 to 5. include DVD’s in the program and emphasize the Books by Mail Program during outreach to hospitals and hospices.</a:t>
            </a:r>
          </a:p>
          <a:p>
            <a:endParaRPr lang="en-US" dirty="0"/>
          </a:p>
        </p:txBody>
      </p:sp>
      <p:sp>
        <p:nvSpPr>
          <p:cNvPr id="4" name="Slide Number Placeholder 3"/>
          <p:cNvSpPr>
            <a:spLocks noGrp="1"/>
          </p:cNvSpPr>
          <p:nvPr>
            <p:ph type="sldNum" sz="quarter" idx="10"/>
          </p:nvPr>
        </p:nvSpPr>
        <p:spPr/>
        <p:txBody>
          <a:bodyPr/>
          <a:lstStyle/>
          <a:p>
            <a:fld id="{E346757E-0581-4EDA-9C94-03F3DC8F4C68}" type="slidenum">
              <a:rPr lang="en-US" smtClean="0"/>
              <a:t>59</a:t>
            </a:fld>
            <a:endParaRPr lang="en-US"/>
          </a:p>
        </p:txBody>
      </p:sp>
    </p:spTree>
    <p:extLst>
      <p:ext uri="{BB962C8B-B14F-4D97-AF65-F5344CB8AC3E}">
        <p14:creationId xmlns:p14="http://schemas.microsoft.com/office/powerpoint/2010/main" val="1334497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C8C87ED-2916-174D-B889-E28B8085A8DE}" type="slidenum">
              <a:rPr lang="en-US" smtClean="0"/>
              <a:t>60</a:t>
            </a:fld>
            <a:endParaRPr lang="en-US"/>
          </a:p>
        </p:txBody>
      </p:sp>
    </p:spTree>
    <p:extLst>
      <p:ext uri="{BB962C8B-B14F-4D97-AF65-F5344CB8AC3E}">
        <p14:creationId xmlns:p14="http://schemas.microsoft.com/office/powerpoint/2010/main" val="6900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Helen Pierson started</a:t>
            </a:r>
            <a:r>
              <a:rPr lang="en-US" baseline="0" dirty="0"/>
              <a:t> the California History Room at the Central Branch in 1954. Pierson was a reference librarian who specialized in local history. While working at the Central Branch, Pierson maintained a card index of articles that appeared in the Fresno Bee. </a:t>
            </a:r>
            <a:r>
              <a:rPr lang="en-US" dirty="0"/>
              <a:t>Her method of card cataloging became very useful to the public. Mrs. Pierson retired from the Reference Department in 1967.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Moving on to</a:t>
            </a:r>
            <a:r>
              <a:rPr lang="en-US" baseline="0" dirty="0"/>
              <a:t> the San Joaquin Valley Heritage &amp; Genealogy Center, which was created in 1993 as a cooperative effort of the Fresno County Public Library and the Fresno County Genealogical Society. The San Joaquin Valley Heritage &amp; Genealogy Center occupy the same space as the California History Room. There are approximately 30,000 books and pamphlets, 5,000 microfilms, 300 CD-ROMs and other types of research materials in the room.</a:t>
            </a:r>
            <a:endParaRPr lang="en-US" dirty="0"/>
          </a:p>
          <a:p>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18</a:t>
            </a:fld>
            <a:endParaRPr lang="en-US"/>
          </a:p>
        </p:txBody>
      </p:sp>
    </p:spTree>
    <p:extLst>
      <p:ext uri="{BB962C8B-B14F-4D97-AF65-F5344CB8AC3E}">
        <p14:creationId xmlns:p14="http://schemas.microsoft.com/office/powerpoint/2010/main" val="379012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AprendoVan</a:t>
            </a:r>
            <a:r>
              <a:rPr lang="en-US" baseline="0" dirty="0"/>
              <a:t> was also known as </a:t>
            </a:r>
            <a:r>
              <a:rPr lang="en-US" dirty="0"/>
              <a:t>“</a:t>
            </a:r>
            <a:r>
              <a:rPr lang="en-US" dirty="0" err="1"/>
              <a:t>Biblioteca</a:t>
            </a:r>
            <a:r>
              <a:rPr lang="en-US" dirty="0"/>
              <a:t> </a:t>
            </a:r>
            <a:r>
              <a:rPr lang="en-US" dirty="0" err="1"/>
              <a:t>Ambulante</a:t>
            </a:r>
            <a:r>
              <a:rPr lang="en-US" dirty="0"/>
              <a:t>”. It came on board as a Spanish language-oriented service on December 1, 1968. About 30 percent of its materials are</a:t>
            </a:r>
            <a:r>
              <a:rPr lang="en-US" baseline="0" dirty="0"/>
              <a:t> in</a:t>
            </a:r>
            <a:r>
              <a:rPr lang="en-US" dirty="0"/>
              <a:t> Spanish. The program was funded through federal funds</a:t>
            </a:r>
            <a:r>
              <a:rPr lang="en-US" baseline="0" dirty="0"/>
              <a:t> to enhance and expand library services. The </a:t>
            </a:r>
            <a:r>
              <a:rPr lang="en-US" baseline="0" dirty="0" err="1"/>
              <a:t>AprendoVan</a:t>
            </a:r>
            <a:r>
              <a:rPr lang="en-US" baseline="0" dirty="0"/>
              <a:t> required one library staff only and the staff must be bilingual.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19</a:t>
            </a:fld>
            <a:endParaRPr lang="en-US"/>
          </a:p>
        </p:txBody>
      </p:sp>
    </p:spTree>
    <p:extLst>
      <p:ext uri="{BB962C8B-B14F-4D97-AF65-F5344CB8AC3E}">
        <p14:creationId xmlns:p14="http://schemas.microsoft.com/office/powerpoint/2010/main" val="362203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Community</a:t>
            </a:r>
            <a:r>
              <a:rPr lang="en-US" baseline="0" dirty="0"/>
              <a:t> Bookmobile was built by the </a:t>
            </a:r>
            <a:r>
              <a:rPr lang="en-US" baseline="0" dirty="0" err="1"/>
              <a:t>Gerstenslager</a:t>
            </a:r>
            <a:r>
              <a:rPr lang="en-US" baseline="0" dirty="0"/>
              <a:t> Company of Wooster, Ohio. The bookmobile was presented on April 16, 1962. It carried a total of 3,500 books to rural areas of Fresno County. </a:t>
            </a:r>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20</a:t>
            </a:fld>
            <a:endParaRPr lang="en-US"/>
          </a:p>
        </p:txBody>
      </p:sp>
    </p:spTree>
    <p:extLst>
      <p:ext uri="{BB962C8B-B14F-4D97-AF65-F5344CB8AC3E}">
        <p14:creationId xmlns:p14="http://schemas.microsoft.com/office/powerpoint/2010/main" val="104735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WoW</a:t>
            </a:r>
            <a:r>
              <a:rPr lang="en-US" dirty="0"/>
              <a:t> program is the only</a:t>
            </a:r>
            <a:r>
              <a:rPr lang="en-US" baseline="0" dirty="0"/>
              <a:t> program of its kind in the Central Valley. This mobile library provide services for the entire community in Fresno County. The program involves Community Librarians who focuses on community outreach such as nonprofits, businesses, schools, and community events. A highlight of the program is the Citizenship Corner, led by a Community Librarian name Michelle Gordon. She collaborates with the United States Citizenship and Immigration Services to expand the Citizenship Corner in other Fresno County branches. </a:t>
            </a:r>
            <a:endParaRPr lang="en-US" dirty="0"/>
          </a:p>
        </p:txBody>
      </p:sp>
      <p:sp>
        <p:nvSpPr>
          <p:cNvPr id="4" name="Slide Number Placeholder 3"/>
          <p:cNvSpPr>
            <a:spLocks noGrp="1"/>
          </p:cNvSpPr>
          <p:nvPr>
            <p:ph type="sldNum" sz="quarter" idx="10"/>
          </p:nvPr>
        </p:nvSpPr>
        <p:spPr/>
        <p:txBody>
          <a:bodyPr/>
          <a:lstStyle/>
          <a:p>
            <a:fld id="{29174512-049B-4738-94B0-008F356A61CF}" type="slidenum">
              <a:rPr lang="en-US" smtClean="0"/>
              <a:t>21</a:t>
            </a:fld>
            <a:endParaRPr lang="en-US"/>
          </a:p>
        </p:txBody>
      </p:sp>
    </p:spTree>
    <p:extLst>
      <p:ext uri="{BB962C8B-B14F-4D97-AF65-F5344CB8AC3E}">
        <p14:creationId xmlns:p14="http://schemas.microsoft.com/office/powerpoint/2010/main" val="947976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911021D-C496-AE49-B225-C0E7B4C3C9B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90991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911021D-C496-AE49-B225-C0E7B4C3C9B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658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35D51-1A04-4E6F-A379-6B1FC36C3C05}" type="slidenum">
              <a:rPr lang="en-US" smtClean="0"/>
              <a:t>25</a:t>
            </a:fld>
            <a:endParaRPr lang="en-US"/>
          </a:p>
        </p:txBody>
      </p:sp>
    </p:spTree>
    <p:extLst>
      <p:ext uri="{BB962C8B-B14F-4D97-AF65-F5344CB8AC3E}">
        <p14:creationId xmlns:p14="http://schemas.microsoft.com/office/powerpoint/2010/main" val="39824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599DEF-200F-0449-86F0-F7ADE5AD9A95}"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999160335"/>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99DEF-200F-0449-86F0-F7ADE5AD9A95}"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292769149"/>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99DEF-200F-0449-86F0-F7ADE5AD9A95}"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479030544"/>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99DEF-200F-0449-86F0-F7ADE5AD9A95}"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191575705"/>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99DEF-200F-0449-86F0-F7ADE5AD9A95}"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527865660"/>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599DEF-200F-0449-86F0-F7ADE5AD9A95}"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376180441"/>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599DEF-200F-0449-86F0-F7ADE5AD9A95}" type="datetimeFigureOut">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065793697"/>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599DEF-200F-0449-86F0-F7ADE5AD9A95}" type="datetimeFigureOut">
              <a:rPr lang="en-US" smtClean="0"/>
              <a:t>4/5/2022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633565852"/>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99DEF-200F-0449-86F0-F7ADE5AD9A95}" type="datetimeFigureOut">
              <a:rPr lang="en-US" smtClean="0"/>
              <a:t>4/5/2022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117352738"/>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99DEF-200F-0449-86F0-F7ADE5AD9A95}"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750458198"/>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99DEF-200F-0449-86F0-F7ADE5AD9A95}"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7E8E5-226D-264F-AA4D-6944C0B6CC68}" type="slidenum">
              <a:rPr lang="en-US" smtClean="0"/>
              <a:t>‹#›</a:t>
            </a:fld>
            <a:endParaRPr lang="en-US"/>
          </a:p>
        </p:txBody>
      </p:sp>
    </p:spTree>
    <p:extLst>
      <p:ext uri="{BB962C8B-B14F-4D97-AF65-F5344CB8AC3E}">
        <p14:creationId xmlns:p14="http://schemas.microsoft.com/office/powerpoint/2010/main" val="1572453533"/>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99DEF-200F-0449-86F0-F7ADE5AD9A95}" type="datetimeFigureOut">
              <a:rPr lang="en-US" smtClean="0"/>
              <a:t>4/5/2022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7E8E5-226D-264F-AA4D-6944C0B6CC68}" type="slidenum">
              <a:rPr lang="en-US" smtClean="0"/>
              <a:t>‹#›</a:t>
            </a:fld>
            <a:endParaRPr lang="en-US"/>
          </a:p>
        </p:txBody>
      </p:sp>
    </p:spTree>
    <p:extLst>
      <p:ext uri="{BB962C8B-B14F-4D97-AF65-F5344CB8AC3E}">
        <p14:creationId xmlns:p14="http://schemas.microsoft.com/office/powerpoint/2010/main" val="1063958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8.Mp3"/><Relationship Id="rId7" Type="http://schemas.openxmlformats.org/officeDocument/2006/relationships/image" Target="../media/image10.png"/><Relationship Id="rId2" Type="http://schemas.microsoft.com/office/2007/relationships/media" Target="../media/media8.Mp3"/><Relationship Id="rId1" Type="http://schemas.openxmlformats.org/officeDocument/2006/relationships/tags" Target="../tags/tag5.xml"/><Relationship Id="rId6" Type="http://schemas.openxmlformats.org/officeDocument/2006/relationships/hyperlink" Target="https://www.library.ca.gov/lds/demographicprofiles/docs-jurisdiction/Fresno%20County%20Public%20Library%20DP2010.pdf"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9.Mp3"/><Relationship Id="rId7" Type="http://schemas.openxmlformats.org/officeDocument/2006/relationships/image" Target="../media/image11.png"/><Relationship Id="rId2" Type="http://schemas.microsoft.com/office/2007/relationships/media" Target="../media/media9.Mp3"/><Relationship Id="rId1" Type="http://schemas.openxmlformats.org/officeDocument/2006/relationships/tags" Target="../tags/tag6.xml"/><Relationship Id="rId6" Type="http://schemas.openxmlformats.org/officeDocument/2006/relationships/hyperlink" Target="https://www.library.ca.gov/lds/demographicprofiles/docs-jurisdiction/Fresno%20County%20Public%20Library%20DP2010.pdf"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0.Mp3"/><Relationship Id="rId7" Type="http://schemas.openxmlformats.org/officeDocument/2006/relationships/image" Target="../media/image12.png"/><Relationship Id="rId2" Type="http://schemas.microsoft.com/office/2007/relationships/media" Target="../media/media10.Mp3"/><Relationship Id="rId1" Type="http://schemas.openxmlformats.org/officeDocument/2006/relationships/tags" Target="../tags/tag7.xml"/><Relationship Id="rId6" Type="http://schemas.openxmlformats.org/officeDocument/2006/relationships/hyperlink" Target="https://www.agcensus.usda.gov/Publications/2012/Online_Resources/County_Profiles/California/cp06019.pdf" TargetMode="External"/><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1.Mp3"/><Relationship Id="rId7" Type="http://schemas.openxmlformats.org/officeDocument/2006/relationships/image" Target="../media/image14.png"/><Relationship Id="rId2" Type="http://schemas.microsoft.com/office/2007/relationships/media" Target="../media/media11.Mp3"/><Relationship Id="rId1" Type="http://schemas.openxmlformats.org/officeDocument/2006/relationships/tags" Target="../tags/tag8.xml"/><Relationship Id="rId6" Type="http://schemas.openxmlformats.org/officeDocument/2006/relationships/hyperlink" Target="http://www.census.gov/quickfacts/table/PST045215/06019"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gif"/><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3.Mp3"/><Relationship Id="rId7" Type="http://schemas.openxmlformats.org/officeDocument/2006/relationships/hyperlink" Target="https://pixabay.com/en/detective-gun-man-neutralizer-158249/" TargetMode="External"/><Relationship Id="rId2" Type="http://schemas.microsoft.com/office/2007/relationships/media" Target="../media/media23.Mp3"/><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audio" Target="../media/media24.Mp3"/><Relationship Id="rId2" Type="http://schemas.microsoft.com/office/2007/relationships/media" Target="../media/media24.Mp3"/><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5.Mp3"/><Relationship Id="rId7" Type="http://schemas.openxmlformats.org/officeDocument/2006/relationships/hyperlink" Target="http://news.milne-library.org/wp-content/uploads/2012/09/storytime1.png" TargetMode="External"/><Relationship Id="rId2" Type="http://schemas.microsoft.com/office/2007/relationships/media" Target="../media/media25.Mp3"/><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26.Mp3"/><Relationship Id="rId7" Type="http://schemas.openxmlformats.org/officeDocument/2006/relationships/hyperlink" Target="http://www.fresnolibrary.org/measureb/facts.png" TargetMode="External"/><Relationship Id="rId2" Type="http://schemas.microsoft.com/office/2007/relationships/media" Target="../media/media26.Mp3"/><Relationship Id="rId1" Type="http://schemas.openxmlformats.org/officeDocument/2006/relationships/tags" Target="../tags/tag13.xml"/><Relationship Id="rId6" Type="http://schemas.openxmlformats.org/officeDocument/2006/relationships/image" Target="../media/image35.png"/><Relationship Id="rId11"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38.jpg"/><Relationship Id="rId4" Type="http://schemas.openxmlformats.org/officeDocument/2006/relationships/slideLayout" Target="../slideLayouts/slideLayout1.xml"/><Relationship Id="rId9" Type="http://schemas.openxmlformats.org/officeDocument/2006/relationships/hyperlink" Target="http://www.clipartbest.com/clipart-9c4o5yeni"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tiff"/><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3.tiff"/><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audio" Target="../media/media31.wav"/><Relationship Id="rId7" Type="http://schemas.openxmlformats.org/officeDocument/2006/relationships/image" Target="../media/image5.png"/><Relationship Id="rId2" Type="http://schemas.microsoft.com/office/2007/relationships/media" Target="../media/media31.wav"/><Relationship Id="rId1" Type="http://schemas.openxmlformats.org/officeDocument/2006/relationships/tags" Target="../tags/tag14.xml"/><Relationship Id="rId6" Type="http://schemas.openxmlformats.org/officeDocument/2006/relationships/chart" Target="../charts/chart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2.wav"/><Relationship Id="rId7" Type="http://schemas.openxmlformats.org/officeDocument/2006/relationships/image" Target="../media/image47.png"/><Relationship Id="rId2" Type="http://schemas.microsoft.com/office/2007/relationships/media" Target="../media/media32.wav"/><Relationship Id="rId1" Type="http://schemas.openxmlformats.org/officeDocument/2006/relationships/tags" Target="../tags/tag15.xml"/><Relationship Id="rId6" Type="http://schemas.openxmlformats.org/officeDocument/2006/relationships/image" Target="../media/image46.jpe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33.wav"/><Relationship Id="rId7" Type="http://schemas.openxmlformats.org/officeDocument/2006/relationships/image" Target="../media/image49.png"/><Relationship Id="rId2" Type="http://schemas.microsoft.com/office/2007/relationships/media" Target="../media/media33.wav"/><Relationship Id="rId1" Type="http://schemas.openxmlformats.org/officeDocument/2006/relationships/tags" Target="../tags/tag16.xml"/><Relationship Id="rId6" Type="http://schemas.openxmlformats.org/officeDocument/2006/relationships/image" Target="../media/image48.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slideLayout" Target="../slideLayouts/slideLayout1.xml"/><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4.m4a"/><Relationship Id="rId7" Type="http://schemas.openxmlformats.org/officeDocument/2006/relationships/image" Target="../media/image53.jpg"/><Relationship Id="rId2" Type="http://schemas.microsoft.com/office/2007/relationships/media" Target="../media/media34.m4a"/><Relationship Id="rId1" Type="http://schemas.openxmlformats.org/officeDocument/2006/relationships/tags" Target="../tags/tag17.xml"/><Relationship Id="rId6" Type="http://schemas.openxmlformats.org/officeDocument/2006/relationships/hyperlink" Target="https://pixabay.com/en/learning-book-child-toddler-422692/"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4a"/><Relationship Id="rId7" Type="http://schemas.openxmlformats.org/officeDocument/2006/relationships/image" Target="../media/image54.png"/><Relationship Id="rId2" Type="http://schemas.microsoft.com/office/2007/relationships/media" Target="../media/media35.m4a"/><Relationship Id="rId1" Type="http://schemas.openxmlformats.org/officeDocument/2006/relationships/tags" Target="../tags/tag18.xml"/><Relationship Id="rId6" Type="http://schemas.openxmlformats.org/officeDocument/2006/relationships/hyperlink" Target="http://www.clipartbest.com/clipart-4c9gz5McE"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36.m4a"/><Relationship Id="rId7" Type="http://schemas.openxmlformats.org/officeDocument/2006/relationships/image" Target="../media/image55.png"/><Relationship Id="rId12" Type="http://schemas.openxmlformats.org/officeDocument/2006/relationships/image" Target="../media/image5.png"/><Relationship Id="rId2" Type="http://schemas.microsoft.com/office/2007/relationships/media" Target="../media/media36.m4a"/><Relationship Id="rId1" Type="http://schemas.openxmlformats.org/officeDocument/2006/relationships/tags" Target="../tags/tag19.xml"/><Relationship Id="rId6" Type="http://schemas.openxmlformats.org/officeDocument/2006/relationships/hyperlink" Target="http://www.ala.org/alsc/sites/ala.org.alsc/files/content/BNWED_Poster_Play2.pdf" TargetMode="External"/><Relationship Id="rId11" Type="http://schemas.openxmlformats.org/officeDocument/2006/relationships/hyperlink" Target="http://www.ala.org/alsc/sites/ala.org.alsc/files/content/issuesadv/babiesneedwords/BNWED_Talking%20Points%20for%20Librarians.pdf" TargetMode="External"/><Relationship Id="rId5" Type="http://schemas.openxmlformats.org/officeDocument/2006/relationships/image" Target="../media/image1.png"/><Relationship Id="rId10" Type="http://schemas.openxmlformats.org/officeDocument/2006/relationships/hyperlink" Target="http://www.ala.org/alsc/sites/ala.org.alsc/files/content/BabiesNeedWords_Booklist_FINAL.pdf" TargetMode="External"/><Relationship Id="rId4" Type="http://schemas.openxmlformats.org/officeDocument/2006/relationships/slideLayout" Target="../slideLayouts/slideLayout1.xml"/><Relationship Id="rId9" Type="http://schemas.openxmlformats.org/officeDocument/2006/relationships/hyperlink" Target="http://www.ala.org/alsc/babiesneedwords#ki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9.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58.gif"/><Relationship Id="rId4"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2.gi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3.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png"/><Relationship Id="rId5" Type="http://schemas.openxmlformats.org/officeDocument/2006/relationships/image" Target="../media/image67.jpg"/><Relationship Id="rId4"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audio" Target="../media/media48.m4a"/><Relationship Id="rId7" Type="http://schemas.openxmlformats.org/officeDocument/2006/relationships/image" Target="../media/image30.png"/><Relationship Id="rId2" Type="http://schemas.microsoft.com/office/2007/relationships/media" Target="../media/media48.m4a"/><Relationship Id="rId1" Type="http://schemas.openxmlformats.org/officeDocument/2006/relationships/tags" Target="../tags/tag22.xml"/><Relationship Id="rId6" Type="http://schemas.openxmlformats.org/officeDocument/2006/relationships/image" Target="../media/image68.jp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audio" Target="../media/media49.m4a"/><Relationship Id="rId7" Type="http://schemas.openxmlformats.org/officeDocument/2006/relationships/image" Target="../media/image30.png"/><Relationship Id="rId2" Type="http://schemas.microsoft.com/office/2007/relationships/media" Target="../media/media49.m4a"/><Relationship Id="rId1" Type="http://schemas.openxmlformats.org/officeDocument/2006/relationships/tags" Target="../tags/tag23.xml"/><Relationship Id="rId6" Type="http://schemas.openxmlformats.org/officeDocument/2006/relationships/image" Target="../media/image68.jp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audio" Target="../media/media50.m4a"/><Relationship Id="rId7" Type="http://schemas.openxmlformats.org/officeDocument/2006/relationships/image" Target="../media/image30.png"/><Relationship Id="rId2" Type="http://schemas.microsoft.com/office/2007/relationships/media" Target="../media/media50.m4a"/><Relationship Id="rId1" Type="http://schemas.openxmlformats.org/officeDocument/2006/relationships/tags" Target="../tags/tag24.xml"/><Relationship Id="rId6" Type="http://schemas.openxmlformats.org/officeDocument/2006/relationships/image" Target="../media/image68.jp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5.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5.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54.wav"/><Relationship Id="rId7" Type="http://schemas.openxmlformats.org/officeDocument/2006/relationships/image" Target="../media/image69.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54.wav"/><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70.jpe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9.png"/><Relationship Id="rId2" Type="http://schemas.microsoft.com/office/2007/relationships/media" Target="../media/media7.Mp3"/><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Fresno County Public Library Organizational Analysis</a:t>
            </a:r>
          </a:p>
        </p:txBody>
      </p:sp>
      <p:sp>
        <p:nvSpPr>
          <p:cNvPr id="3" name="Content Placeholder 2"/>
          <p:cNvSpPr>
            <a:spLocks noGrp="1"/>
          </p:cNvSpPr>
          <p:nvPr>
            <p:ph idx="1"/>
          </p:nvPr>
        </p:nvSpPr>
        <p:spPr/>
        <p:txBody>
          <a:bodyPr>
            <a:normAutofit/>
          </a:bodyPr>
          <a:lstStyle/>
          <a:p>
            <a:pPr marL="0" indent="0" algn="ctr">
              <a:buNone/>
            </a:pPr>
            <a:r>
              <a:rPr lang="en-US" sz="1800" dirty="0"/>
              <a:t>Laura </a:t>
            </a:r>
            <a:r>
              <a:rPr lang="en-US" sz="1800" dirty="0" err="1"/>
              <a:t>Chumas</a:t>
            </a:r>
            <a:endParaRPr lang="en-US" sz="1800" dirty="0"/>
          </a:p>
          <a:p>
            <a:pPr marL="0" indent="0" algn="ctr">
              <a:buNone/>
            </a:pPr>
            <a:r>
              <a:rPr lang="en-US" sz="1800" dirty="0"/>
              <a:t>Angela Dabrowski</a:t>
            </a:r>
          </a:p>
          <a:p>
            <a:pPr marL="0" indent="0" algn="ctr">
              <a:buNone/>
            </a:pPr>
            <a:r>
              <a:rPr lang="en-US" sz="1800" dirty="0"/>
              <a:t>Jennifer Frey</a:t>
            </a:r>
          </a:p>
          <a:p>
            <a:pPr marL="0" indent="0" algn="ctr">
              <a:buNone/>
            </a:pPr>
            <a:r>
              <a:rPr lang="en-US" sz="1800" dirty="0"/>
              <a:t>Michelle Peralta</a:t>
            </a:r>
          </a:p>
          <a:p>
            <a:pPr marL="0" indent="0" algn="ctr">
              <a:buNone/>
            </a:pPr>
            <a:r>
              <a:rPr lang="en-US" sz="1800" dirty="0"/>
              <a:t>Jason Sue</a:t>
            </a:r>
          </a:p>
          <a:p>
            <a:pPr marL="0" indent="0" algn="ctr">
              <a:buNone/>
            </a:pPr>
            <a:r>
              <a:rPr lang="en-US" sz="1800" dirty="0" err="1"/>
              <a:t>Yer</a:t>
            </a:r>
            <a:r>
              <a:rPr lang="en-US" sz="1800" dirty="0"/>
              <a:t> </a:t>
            </a:r>
            <a:r>
              <a:rPr lang="en-US" sz="1800" dirty="0" err="1"/>
              <a:t>Vang</a:t>
            </a:r>
            <a:endParaRPr lang="en-US" sz="1800" dirty="0"/>
          </a:p>
          <a:p>
            <a:pPr marL="0" indent="0" algn="ctr">
              <a:buNone/>
            </a:pPr>
            <a:r>
              <a:rPr lang="en-US" sz="1800" dirty="0"/>
              <a:t>Brenda Williams</a:t>
            </a:r>
          </a:p>
          <a:p>
            <a:pPr marL="0" indent="0" algn="ctr">
              <a:buNone/>
            </a:pPr>
            <a:r>
              <a:rPr lang="en-US" sz="1800" dirty="0"/>
              <a:t>San Jose State University</a:t>
            </a:r>
          </a:p>
          <a:p>
            <a:pPr marL="0" indent="0" algn="ctr">
              <a:buNone/>
            </a:pPr>
            <a:r>
              <a:rPr lang="en-US" sz="1800" dirty="0"/>
              <a:t>INFO 204-12, Fall 2016 </a:t>
            </a:r>
          </a:p>
          <a:p>
            <a:pPr marL="0" indent="0" algn="ctr">
              <a:buNone/>
            </a:pPr>
            <a:r>
              <a:rPr lang="en-US" sz="1800" dirty="0"/>
              <a:t>Professor Robert Boyd, J.D.</a:t>
            </a:r>
          </a:p>
        </p:txBody>
      </p:sp>
      <p:pic>
        <p:nvPicPr>
          <p:cNvPr id="4" name="Picture 3" descr="fcplbanner_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5556738"/>
            <a:ext cx="9157093" cy="1314355"/>
          </a:xfrm>
          <a:prstGeom prst="rect">
            <a:avLst/>
          </a:prstGeom>
        </p:spPr>
      </p:pic>
    </p:spTree>
    <p:extLst>
      <p:ext uri="{BB962C8B-B14F-4D97-AF65-F5344CB8AC3E}">
        <p14:creationId xmlns:p14="http://schemas.microsoft.com/office/powerpoint/2010/main" val="510991785"/>
      </p:ext>
    </p:extLst>
  </p:cSld>
  <p:clrMapOvr>
    <a:masterClrMapping/>
  </p:clrMapOvr>
  <mc:AlternateContent xmlns:mc="http://schemas.openxmlformats.org/markup-compatibility/2006" xmlns:p14="http://schemas.microsoft.com/office/powerpoint/2010/main">
    <mc:Choice Requires="p14">
      <p:transition p14:dur="10" advTm="2386">
        <p:wipe/>
      </p:transition>
    </mc:Choice>
    <mc:Fallback xmlns="">
      <p:transition advTm="2386">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fontScale="90000"/>
          </a:bodyPr>
          <a:lstStyle/>
          <a:p>
            <a:r>
              <a:rPr lang="en-US" dirty="0"/>
              <a:t>Environmental Scan: </a:t>
            </a:r>
            <a:r>
              <a:rPr lang="en-US" sz="4900" dirty="0"/>
              <a:t>Demographics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6968600" y="4410522"/>
            <a:ext cx="3595813" cy="1169551"/>
          </a:xfrm>
          <a:prstGeom prst="rect">
            <a:avLst/>
          </a:prstGeom>
          <a:noFill/>
        </p:spPr>
        <p:txBody>
          <a:bodyPr wrap="square" rtlCol="0">
            <a:spAutoFit/>
          </a:bodyPr>
          <a:lstStyle/>
          <a:p>
            <a:r>
              <a:rPr lang="en-US" sz="1000" dirty="0"/>
              <a:t>Demographic profile, Fresno County Public Library. (2010). </a:t>
            </a:r>
            <a:r>
              <a:rPr lang="en-US" sz="1000" i="1" dirty="0"/>
              <a:t>Stanford Center on Longevity.</a:t>
            </a:r>
            <a:r>
              <a:rPr lang="en-US" sz="1000" dirty="0"/>
              <a:t> Retrieved from </a:t>
            </a:r>
            <a:r>
              <a:rPr lang="en-US" sz="1000" dirty="0">
                <a:hlinkClick r:id="rId6" invalidUrl="https://www.library.ca.gov/lds/demographicprofiles/docs-jurisdiction/Fresno County Public Library DP2010.pdf"/>
              </a:rPr>
              <a:t>https://www.library.ca.gov/lds/demographicprofiles/docs-jurisdiction/Fresno%20County%20Public%20Library%20DP2010.pdf</a:t>
            </a:r>
            <a:endParaRPr lang="en-US" sz="1000" dirty="0"/>
          </a:p>
          <a:p>
            <a:br>
              <a:rPr lang="en-US" sz="1000" dirty="0"/>
            </a:br>
            <a:endParaRPr lang="en-US" sz="1000" i="1"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3992" y="2077436"/>
            <a:ext cx="5024617" cy="3502637"/>
          </a:xfrm>
          <a:prstGeom prst="rect">
            <a:avLst/>
          </a:prstGeom>
        </p:spPr>
      </p:pic>
      <p:pic>
        <p:nvPicPr>
          <p:cNvPr id="3" name="SlideNarration10">
            <a:hlinkClick r:id="" action="ppaction://media"/>
            <a:extLst>
              <a:ext uri="{FF2B5EF4-FFF2-40B4-BE49-F238E27FC236}">
                <a16:creationId xmlns:a16="http://schemas.microsoft.com/office/drawing/2014/main" id="{2721682F-2DBA-45F1-A6EB-2E20CEB78BE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38518" y="6048270"/>
            <a:ext cx="487363" cy="487363"/>
          </a:xfrm>
          <a:prstGeom prst="rect">
            <a:avLst/>
          </a:prstGeom>
        </p:spPr>
      </p:pic>
    </p:spTree>
    <p:custDataLst>
      <p:tags r:id="rId1"/>
    </p:custDataLst>
    <p:extLst>
      <p:ext uri="{BB962C8B-B14F-4D97-AF65-F5344CB8AC3E}">
        <p14:creationId xmlns:p14="http://schemas.microsoft.com/office/powerpoint/2010/main" val="838401748"/>
      </p:ext>
    </p:extLst>
  </p:cSld>
  <p:clrMapOvr>
    <a:masterClrMapping/>
  </p:clrMapOvr>
  <mc:AlternateContent xmlns:mc="http://schemas.openxmlformats.org/markup-compatibility/2006" xmlns:p14="http://schemas.microsoft.com/office/powerpoint/2010/main">
    <mc:Choice Requires="p14">
      <p:transition p14:dur="10" advTm="67280">
        <p:wipe/>
      </p:transition>
    </mc:Choice>
    <mc:Fallback xmlns="">
      <p:transition advTm="6728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5" objId="9"/>
        <p14:stopEvt time="1285" objId="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fontScale="90000"/>
          </a:bodyPr>
          <a:lstStyle/>
          <a:p>
            <a:r>
              <a:rPr lang="en-US" dirty="0"/>
              <a:t>Environmental Scan: </a:t>
            </a:r>
            <a:r>
              <a:rPr lang="en-US" sz="4900" dirty="0"/>
              <a:t>Demographics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6864626" y="4410522"/>
            <a:ext cx="3595813" cy="1169551"/>
          </a:xfrm>
          <a:prstGeom prst="rect">
            <a:avLst/>
          </a:prstGeom>
          <a:noFill/>
        </p:spPr>
        <p:txBody>
          <a:bodyPr wrap="square" rtlCol="0">
            <a:spAutoFit/>
          </a:bodyPr>
          <a:lstStyle/>
          <a:p>
            <a:r>
              <a:rPr lang="en-US" sz="1000" dirty="0"/>
              <a:t>Demographic profile, Fresno County Public Library. (2010). </a:t>
            </a:r>
            <a:r>
              <a:rPr lang="en-US" sz="1000" i="1" dirty="0"/>
              <a:t>Stanford Center on Longevity.</a:t>
            </a:r>
            <a:r>
              <a:rPr lang="en-US" sz="1000" dirty="0"/>
              <a:t> Retrieved from </a:t>
            </a:r>
            <a:r>
              <a:rPr lang="en-US" sz="1000" dirty="0">
                <a:hlinkClick r:id="rId6" invalidUrl="https://www.library.ca.gov/lds/demographicprofiles/docs-jurisdiction/Fresno County Public Library DP2010.pdf"/>
              </a:rPr>
              <a:t>https://www.library.ca.gov/lds/demographicprofiles/docs-jurisdiction/Fresno%20County%20Public%20Library%20DP2010.pdf</a:t>
            </a:r>
            <a:endParaRPr lang="en-US" sz="1000" dirty="0"/>
          </a:p>
          <a:p>
            <a:br>
              <a:rPr lang="en-US" sz="1000" dirty="0"/>
            </a:br>
            <a:endParaRPr lang="en-US" sz="1000" i="1"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300" y="1976790"/>
            <a:ext cx="3441700" cy="3238500"/>
          </a:xfrm>
          <a:prstGeom prst="rect">
            <a:avLst/>
          </a:prstGeom>
        </p:spPr>
      </p:pic>
      <p:pic>
        <p:nvPicPr>
          <p:cNvPr id="3" name="SlideNarration11">
            <a:hlinkClick r:id="" action="ppaction://media"/>
            <a:extLst>
              <a:ext uri="{FF2B5EF4-FFF2-40B4-BE49-F238E27FC236}">
                <a16:creationId xmlns:a16="http://schemas.microsoft.com/office/drawing/2014/main" id="{7B7ED603-9555-432D-9FA8-683E03EBBAA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38518" y="5989276"/>
            <a:ext cx="487363" cy="487363"/>
          </a:xfrm>
          <a:prstGeom prst="rect">
            <a:avLst/>
          </a:prstGeom>
        </p:spPr>
      </p:pic>
    </p:spTree>
    <p:custDataLst>
      <p:tags r:id="rId1"/>
    </p:custDataLst>
    <p:extLst>
      <p:ext uri="{BB962C8B-B14F-4D97-AF65-F5344CB8AC3E}">
        <p14:creationId xmlns:p14="http://schemas.microsoft.com/office/powerpoint/2010/main" val="2036430805"/>
      </p:ext>
    </p:extLst>
  </p:cSld>
  <p:clrMapOvr>
    <a:masterClrMapping/>
  </p:clrMapOvr>
  <mc:AlternateContent xmlns:mc="http://schemas.openxmlformats.org/markup-compatibility/2006" xmlns:p14="http://schemas.microsoft.com/office/powerpoint/2010/main">
    <mc:Choice Requires="p14">
      <p:transition p14:dur="10" advTm="84000">
        <p:wipe/>
      </p:transition>
    </mc:Choice>
    <mc:Fallback xmlns="">
      <p:transition advTm="84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9" objId="10"/>
        <p14:stopEvt time="2414"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fontScale="90000"/>
          </a:bodyPr>
          <a:lstStyle/>
          <a:p>
            <a:r>
              <a:rPr lang="en-US" dirty="0"/>
              <a:t>Environmental Scan: </a:t>
            </a:r>
            <a:r>
              <a:rPr lang="en-US" sz="4900" dirty="0"/>
              <a:t>Economy</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66978"/>
            <a:ext cx="9157093" cy="1291022"/>
          </a:xfrm>
          <a:prstGeom prst="rect">
            <a:avLst/>
          </a:prstGeom>
        </p:spPr>
      </p:pic>
      <p:sp>
        <p:nvSpPr>
          <p:cNvPr id="8" name="TextBox 7"/>
          <p:cNvSpPr txBox="1"/>
          <p:nvPr/>
        </p:nvSpPr>
        <p:spPr>
          <a:xfrm>
            <a:off x="4876801" y="4878687"/>
            <a:ext cx="6007708" cy="1015663"/>
          </a:xfrm>
          <a:prstGeom prst="rect">
            <a:avLst/>
          </a:prstGeom>
          <a:noFill/>
        </p:spPr>
        <p:txBody>
          <a:bodyPr wrap="square" rtlCol="0">
            <a:spAutoFit/>
          </a:bodyPr>
          <a:lstStyle/>
          <a:p>
            <a:r>
              <a:rPr lang="en-US" sz="1000" dirty="0"/>
              <a:t>Census of agriculture, Fresno county profile. (2012). </a:t>
            </a:r>
            <a:r>
              <a:rPr lang="en-US" sz="1000" i="1" dirty="0"/>
              <a:t>United States Department of Agriculture</a:t>
            </a:r>
            <a:r>
              <a:rPr lang="en-US" sz="1000" dirty="0"/>
              <a:t>. </a:t>
            </a:r>
          </a:p>
          <a:p>
            <a:r>
              <a:rPr lang="en-US" sz="1000" dirty="0"/>
              <a:t>Retrieved from </a:t>
            </a:r>
          </a:p>
          <a:p>
            <a:r>
              <a:rPr lang="en-US" sz="1000" dirty="0">
                <a:hlinkClick r:id="rId6"/>
              </a:rPr>
              <a:t>https://www.agcensus.usda.gov/Publications/2012/Online_Resources/County_Profiles/Ca</a:t>
            </a:r>
            <a:endParaRPr lang="en-US" sz="1000" dirty="0"/>
          </a:p>
          <a:p>
            <a:r>
              <a:rPr lang="en-US" sz="1000" dirty="0">
                <a:hlinkClick r:id="rId6"/>
              </a:rPr>
              <a:t>lifornia/cp06019.pdf</a:t>
            </a:r>
            <a:endParaRPr lang="en-US" sz="1000" dirty="0"/>
          </a:p>
          <a:p>
            <a:br>
              <a:rPr lang="en-US" sz="1000" dirty="0"/>
            </a:br>
            <a:endParaRPr lang="en-US" sz="1000" i="1"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1976790"/>
            <a:ext cx="2527300" cy="31877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500" y="2011836"/>
            <a:ext cx="4457700" cy="2959100"/>
          </a:xfrm>
          <a:prstGeom prst="rect">
            <a:avLst/>
          </a:prstGeom>
        </p:spPr>
      </p:pic>
      <p:pic>
        <p:nvPicPr>
          <p:cNvPr id="7" name="SlideNarration12">
            <a:hlinkClick r:id="" action="ppaction://media"/>
            <a:extLst>
              <a:ext uri="{FF2B5EF4-FFF2-40B4-BE49-F238E27FC236}">
                <a16:creationId xmlns:a16="http://schemas.microsoft.com/office/drawing/2014/main" id="{0C60CEBC-241C-4506-A44B-08A8776FBE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738518" y="6132493"/>
            <a:ext cx="487363" cy="487363"/>
          </a:xfrm>
          <a:prstGeom prst="rect">
            <a:avLst/>
          </a:prstGeom>
        </p:spPr>
      </p:pic>
    </p:spTree>
    <p:custDataLst>
      <p:tags r:id="rId1"/>
    </p:custDataLst>
    <p:extLst>
      <p:ext uri="{BB962C8B-B14F-4D97-AF65-F5344CB8AC3E}">
        <p14:creationId xmlns:p14="http://schemas.microsoft.com/office/powerpoint/2010/main" val="694532724"/>
      </p:ext>
    </p:extLst>
  </p:cSld>
  <p:clrMapOvr>
    <a:masterClrMapping/>
  </p:clrMapOvr>
  <mc:AlternateContent xmlns:mc="http://schemas.openxmlformats.org/markup-compatibility/2006" xmlns:p14="http://schemas.microsoft.com/office/powerpoint/2010/main">
    <mc:Choice Requires="p14">
      <p:transition p14:dur="10" advTm="41000">
        <p:wipe/>
      </p:transition>
    </mc:Choice>
    <mc:Fallback xmlns="">
      <p:transition advTm="41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7" objId="6"/>
        <p14:stopEvt time="3126"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fontScale="90000"/>
          </a:bodyPr>
          <a:lstStyle/>
          <a:p>
            <a:r>
              <a:rPr lang="en-US" dirty="0"/>
              <a:t>Environmental Scan: </a:t>
            </a:r>
            <a:r>
              <a:rPr lang="en-US" sz="4900" dirty="0"/>
              <a:t>Economy</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6821253" y="4901111"/>
            <a:ext cx="3595813" cy="553998"/>
          </a:xfrm>
          <a:prstGeom prst="rect">
            <a:avLst/>
          </a:prstGeom>
          <a:noFill/>
        </p:spPr>
        <p:txBody>
          <a:bodyPr wrap="square" rtlCol="0">
            <a:spAutoFit/>
          </a:bodyPr>
          <a:lstStyle/>
          <a:p>
            <a:r>
              <a:rPr lang="en-US" sz="1000" dirty="0"/>
              <a:t>Quick Facts Fresno County California. (2015). </a:t>
            </a:r>
            <a:r>
              <a:rPr lang="en-US" sz="1000" i="1" dirty="0"/>
              <a:t>United States Census Bureau</a:t>
            </a:r>
            <a:r>
              <a:rPr lang="en-US" sz="1000" dirty="0"/>
              <a:t>. Retrieved from </a:t>
            </a:r>
            <a:r>
              <a:rPr lang="en-US" sz="1000" dirty="0">
                <a:hlinkClick r:id="rId6"/>
              </a:rPr>
              <a:t>http://www.census.gov/quickfacts/table/PST045215/06019</a:t>
            </a:r>
            <a:endParaRPr lang="en-US" sz="1000" i="1"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4449" y="1879920"/>
            <a:ext cx="5046317" cy="3298190"/>
          </a:xfrm>
          <a:prstGeom prst="rect">
            <a:avLst/>
          </a:prstGeom>
        </p:spPr>
      </p:pic>
      <p:pic>
        <p:nvPicPr>
          <p:cNvPr id="3" name="SlideNarration13">
            <a:hlinkClick r:id="" action="ppaction://media"/>
            <a:extLst>
              <a:ext uri="{FF2B5EF4-FFF2-40B4-BE49-F238E27FC236}">
                <a16:creationId xmlns:a16="http://schemas.microsoft.com/office/drawing/2014/main" id="{5060DEDD-6221-4107-A458-C4EAB54C718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38518" y="5981901"/>
            <a:ext cx="487363" cy="487363"/>
          </a:xfrm>
          <a:prstGeom prst="rect">
            <a:avLst/>
          </a:prstGeom>
        </p:spPr>
      </p:pic>
    </p:spTree>
    <p:custDataLst>
      <p:tags r:id="rId1"/>
    </p:custDataLst>
    <p:extLst>
      <p:ext uri="{BB962C8B-B14F-4D97-AF65-F5344CB8AC3E}">
        <p14:creationId xmlns:p14="http://schemas.microsoft.com/office/powerpoint/2010/main" val="2005941525"/>
      </p:ext>
    </p:extLst>
  </p:cSld>
  <p:clrMapOvr>
    <a:masterClrMapping/>
  </p:clrMapOvr>
  <mc:AlternateContent xmlns:mc="http://schemas.openxmlformats.org/markup-compatibility/2006" xmlns:p14="http://schemas.microsoft.com/office/powerpoint/2010/main">
    <mc:Choice Requires="p14">
      <p:transition p14:dur="10" advTm="78000">
        <p:wipe/>
      </p:transition>
    </mc:Choice>
    <mc:Fallback xmlns="">
      <p:transition advTm="7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9" objId="6"/>
        <p14:stopEvt time="1902"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747" y="2492864"/>
            <a:ext cx="10515600" cy="1325563"/>
          </a:xfrm>
        </p:spPr>
        <p:txBody>
          <a:bodyPr/>
          <a:lstStyle/>
          <a:p>
            <a:pPr algn="ctr"/>
            <a:r>
              <a:rPr lang="en-US" b="1"/>
              <a:t>SWOT Analysis</a:t>
            </a:r>
            <a:endParaRPr lang="en-US" b="1" dirty="0"/>
          </a:p>
        </p:txBody>
      </p:sp>
      <p:pic>
        <p:nvPicPr>
          <p:cNvPr id="3" name="Picture 2" descr="fcplbanner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8746" y="5795890"/>
            <a:ext cx="886264" cy="886264"/>
          </a:xfrm>
          <a:prstGeom prst="rect">
            <a:avLst/>
          </a:prstGeom>
        </p:spPr>
      </p:pic>
    </p:spTree>
    <p:extLst>
      <p:ext uri="{BB962C8B-B14F-4D97-AF65-F5344CB8AC3E}">
        <p14:creationId xmlns:p14="http://schemas.microsoft.com/office/powerpoint/2010/main" val="411258149"/>
      </p:ext>
    </p:extLst>
  </p:cSld>
  <p:clrMapOvr>
    <a:masterClrMapping/>
  </p:clrMapOvr>
  <mc:AlternateContent xmlns:mc="http://schemas.openxmlformats.org/markup-compatibility/2006" xmlns:p14="http://schemas.microsoft.com/office/powerpoint/2010/main">
    <mc:Choice Requires="p14">
      <p:transition p14:dur="10" advTm="10000">
        <p:wipe/>
      </p:transition>
    </mc:Choice>
    <mc:Fallback xmlns="">
      <p:transition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414" y="686581"/>
            <a:ext cx="8791575" cy="1537623"/>
          </a:xfrm>
        </p:spPr>
        <p:txBody>
          <a:bodyPr>
            <a:normAutofit/>
          </a:bodyPr>
          <a:lstStyle/>
          <a:p>
            <a:r>
              <a:rPr lang="en-US" dirty="0"/>
              <a:t>SWOT: Strengths</a:t>
            </a:r>
          </a:p>
        </p:txBody>
      </p:sp>
      <p:pic>
        <p:nvPicPr>
          <p:cNvPr id="1032" name="Picture 8" descr="http://www.fresnolibrary.org/branch/img/frs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467" y="2462435"/>
            <a:ext cx="4299467" cy="2866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2748" y="5810194"/>
            <a:ext cx="851923" cy="851923"/>
          </a:xfrm>
          <a:prstGeom prst="rect">
            <a:avLst/>
          </a:prstGeom>
        </p:spPr>
      </p:pic>
    </p:spTree>
    <p:extLst>
      <p:ext uri="{BB962C8B-B14F-4D97-AF65-F5344CB8AC3E}">
        <p14:creationId xmlns:p14="http://schemas.microsoft.com/office/powerpoint/2010/main" val="309697410"/>
      </p:ext>
    </p:extLst>
  </p:cSld>
  <p:clrMapOvr>
    <a:masterClrMapping/>
  </p:clrMapOvr>
  <mc:AlternateContent xmlns:mc="http://schemas.openxmlformats.org/markup-compatibility/2006" xmlns:p14="http://schemas.microsoft.com/office/powerpoint/2010/main">
    <mc:Choice Requires="p14">
      <p:transition p14:dur="10" advTm="7000">
        <p:wipe/>
      </p:transition>
    </mc:Choice>
    <mc:Fallback xmlns="">
      <p:transition advTm="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9" y="1472609"/>
            <a:ext cx="3015918" cy="1334386"/>
          </a:xfrm>
        </p:spPr>
        <p:txBody>
          <a:bodyPr>
            <a:normAutofit fontScale="90000"/>
          </a:bodyPr>
          <a:lstStyle/>
          <a:p>
            <a:pPr algn="ctr"/>
            <a:r>
              <a:rPr lang="en-US" dirty="0"/>
              <a:t>Greatest Contributions</a:t>
            </a:r>
          </a:p>
        </p:txBody>
      </p:sp>
      <p:sp>
        <p:nvSpPr>
          <p:cNvPr id="3" name="Content Placeholder 2"/>
          <p:cNvSpPr>
            <a:spLocks noGrp="1"/>
          </p:cNvSpPr>
          <p:nvPr>
            <p:ph idx="1"/>
          </p:nvPr>
        </p:nvSpPr>
        <p:spPr>
          <a:xfrm>
            <a:off x="3737344" y="765544"/>
            <a:ext cx="7310067" cy="5332228"/>
          </a:xfrm>
        </p:spPr>
        <p:txBody>
          <a:bodyPr>
            <a:normAutofit/>
          </a:bodyPr>
          <a:lstStyle/>
          <a:p>
            <a:r>
              <a:rPr lang="en-US" sz="3600" dirty="0"/>
              <a:t>The San Joaquin Valley Library System (SJVLS)</a:t>
            </a:r>
          </a:p>
          <a:p>
            <a:r>
              <a:rPr lang="en-US" sz="3600" dirty="0"/>
              <a:t>The California History and Genealogy Room</a:t>
            </a:r>
          </a:p>
          <a:p>
            <a:r>
              <a:rPr lang="en-US" sz="3600" dirty="0"/>
              <a:t>The </a:t>
            </a:r>
            <a:r>
              <a:rPr lang="en-US" sz="3600" dirty="0" err="1"/>
              <a:t>AprendoVan</a:t>
            </a:r>
            <a:r>
              <a:rPr lang="en-US" sz="3600" dirty="0"/>
              <a:t> </a:t>
            </a:r>
          </a:p>
          <a:p>
            <a:r>
              <a:rPr lang="en-US" sz="3600" dirty="0"/>
              <a:t>The Community Bookmobile</a:t>
            </a:r>
          </a:p>
          <a:p>
            <a:r>
              <a:rPr lang="en-US" sz="3600" dirty="0"/>
              <a:t>The </a:t>
            </a:r>
            <a:r>
              <a:rPr lang="en-US" sz="3600" dirty="0" err="1"/>
              <a:t>WoW</a:t>
            </a:r>
            <a:r>
              <a:rPr lang="en-US" sz="3600" dirty="0"/>
              <a:t> (</a:t>
            </a:r>
            <a:r>
              <a:rPr lang="en-US" sz="3600" dirty="0" err="1"/>
              <a:t>WithOut</a:t>
            </a:r>
            <a:r>
              <a:rPr lang="en-US" sz="3600" dirty="0"/>
              <a:t> Walls) program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89" y="2849525"/>
            <a:ext cx="2754836" cy="220487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2983" y="2004235"/>
            <a:ext cx="1749552" cy="2438400"/>
          </a:xfrm>
          <a:prstGeom prst="rect">
            <a:avLst/>
          </a:prstGeom>
        </p:spPr>
      </p:pic>
      <p:pic>
        <p:nvPicPr>
          <p:cNvPr id="8" name="Picture 7" descr="fcplbanner_20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6" name="SlideNarration16">
            <a:hlinkClick r:id="" action="ppaction://media"/>
            <a:extLst>
              <a:ext uri="{FF2B5EF4-FFF2-40B4-BE49-F238E27FC236}">
                <a16:creationId xmlns:a16="http://schemas.microsoft.com/office/drawing/2014/main" id="{C948CB95-C617-468B-B3A4-E1C36D7767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26691" y="5990522"/>
            <a:ext cx="487363" cy="487363"/>
          </a:xfrm>
          <a:prstGeom prst="rect">
            <a:avLst/>
          </a:prstGeom>
        </p:spPr>
      </p:pic>
    </p:spTree>
    <p:extLst>
      <p:ext uri="{BB962C8B-B14F-4D97-AF65-F5344CB8AC3E}">
        <p14:creationId xmlns:p14="http://schemas.microsoft.com/office/powerpoint/2010/main" val="3524079799"/>
      </p:ext>
    </p:extLst>
  </p:cSld>
  <p:clrMapOvr>
    <a:masterClrMapping/>
  </p:clrMapOvr>
  <mc:AlternateContent xmlns:mc="http://schemas.openxmlformats.org/markup-compatibility/2006" xmlns:p14="http://schemas.microsoft.com/office/powerpoint/2010/main">
    <mc:Choice Requires="p14">
      <p:transition p14:dur="10" advTm="30000">
        <p:wipe/>
      </p:transition>
    </mc:Choice>
    <mc:Fallback xmlns="">
      <p:transition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30" objId="7"/>
        <p14:triggerEvt type="onClick" time="1830" objId="7"/>
        <p14:stopEvt time="6121"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06" y="1951075"/>
            <a:ext cx="3103822" cy="1951075"/>
          </a:xfrm>
        </p:spPr>
        <p:txBody>
          <a:bodyPr>
            <a:normAutofit fontScale="90000"/>
          </a:bodyPr>
          <a:lstStyle/>
          <a:p>
            <a:pPr algn="ctr"/>
            <a:r>
              <a:rPr lang="en-US" dirty="0"/>
              <a:t>The San Joaquin Valley Library System (SJVLS)</a:t>
            </a:r>
            <a:br>
              <a:rPr lang="en-US" dirty="0"/>
            </a:br>
            <a:endParaRPr lang="en-US" dirty="0"/>
          </a:p>
        </p:txBody>
      </p:sp>
      <p:sp>
        <p:nvSpPr>
          <p:cNvPr id="3" name="Content Placeholder 2"/>
          <p:cNvSpPr>
            <a:spLocks noGrp="1"/>
          </p:cNvSpPr>
          <p:nvPr>
            <p:ph idx="1"/>
          </p:nvPr>
        </p:nvSpPr>
        <p:spPr>
          <a:xfrm>
            <a:off x="3694814" y="744280"/>
            <a:ext cx="7820246" cy="4120116"/>
          </a:xfrm>
        </p:spPr>
        <p:txBody>
          <a:bodyPr>
            <a:normAutofit/>
          </a:bodyPr>
          <a:lstStyle/>
          <a:p>
            <a:r>
              <a:rPr lang="en-US" sz="2200" dirty="0"/>
              <a:t>Previously known as the San Joaquin Valley Reference Project (SJVRP) in the late 1950s.</a:t>
            </a:r>
          </a:p>
          <a:p>
            <a:r>
              <a:rPr lang="en-US" sz="2200" dirty="0"/>
              <a:t>Received financial support from the federal Library Services Act </a:t>
            </a:r>
          </a:p>
          <a:p>
            <a:r>
              <a:rPr lang="en-US" sz="2200" dirty="0"/>
              <a:t>There were a team of five (two librarians and three clerks) established at the Fresno Central branch.</a:t>
            </a:r>
          </a:p>
          <a:p>
            <a:r>
              <a:rPr lang="en-US" sz="2200" dirty="0"/>
              <a:t>The SJVRP Project became the first cooperative reference system in California in May 1960.</a:t>
            </a:r>
          </a:p>
          <a:p>
            <a:r>
              <a:rPr lang="en-US" sz="2200" dirty="0"/>
              <a:t>The SJVRP Project modified its name San Joaquin Valley Information System (SJVIS), then changed its name to San Joaquin Valley Library System (SJVLS).</a:t>
            </a:r>
          </a:p>
        </p:txBody>
      </p:sp>
      <p:pic>
        <p:nvPicPr>
          <p:cNvPr id="3074" name="Picture 2" descr="http://www.fresnolibrary.org/images/asklibrari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38" y="4013207"/>
            <a:ext cx="1909360" cy="1145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5772" y="3957528"/>
            <a:ext cx="1629273" cy="1498392"/>
          </a:xfrm>
          <a:prstGeom prst="rect">
            <a:avLst/>
          </a:prstGeom>
        </p:spPr>
      </p:pic>
      <p:pic>
        <p:nvPicPr>
          <p:cNvPr id="5" name="SlideNarration17">
            <a:hlinkClick r:id="" action="ppaction://media"/>
            <a:extLst>
              <a:ext uri="{FF2B5EF4-FFF2-40B4-BE49-F238E27FC236}">
                <a16:creationId xmlns:a16="http://schemas.microsoft.com/office/drawing/2014/main" id="{3C9D1FC5-D263-4731-9256-B772F83641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18409" y="6068000"/>
            <a:ext cx="487363" cy="487363"/>
          </a:xfrm>
          <a:prstGeom prst="rect">
            <a:avLst/>
          </a:prstGeom>
        </p:spPr>
      </p:pic>
    </p:spTree>
    <p:extLst>
      <p:ext uri="{BB962C8B-B14F-4D97-AF65-F5344CB8AC3E}">
        <p14:creationId xmlns:p14="http://schemas.microsoft.com/office/powerpoint/2010/main" val="2510009350"/>
      </p:ext>
    </p:extLst>
  </p:cSld>
  <p:clrMapOvr>
    <a:masterClrMapping/>
  </p:clrMapOvr>
  <mc:AlternateContent xmlns:mc="http://schemas.openxmlformats.org/markup-compatibility/2006" xmlns:p14="http://schemas.microsoft.com/office/powerpoint/2010/main">
    <mc:Choice Requires="p14">
      <p:transition p14:dur="10" advTm="54000">
        <p:wipe/>
      </p:transition>
    </mc:Choice>
    <mc:Fallback xmlns="">
      <p:transition advTm="54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28" objId="6"/>
        <p14:triggerEvt type="onClick" time="1428" objId="6"/>
        <p14:stopEvt time="5371"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634" y="373573"/>
            <a:ext cx="11184468" cy="1124055"/>
          </a:xfrm>
        </p:spPr>
        <p:txBody>
          <a:bodyPr>
            <a:normAutofit fontScale="90000"/>
          </a:bodyPr>
          <a:lstStyle/>
          <a:p>
            <a:pPr algn="ctr"/>
            <a:r>
              <a:rPr lang="en-US" dirty="0"/>
              <a:t>The California History and Genealogy Room</a:t>
            </a:r>
            <a:br>
              <a:rPr lang="en-US" dirty="0"/>
            </a:br>
            <a:endParaRPr lang="en-US" dirty="0"/>
          </a:p>
        </p:txBody>
      </p:sp>
      <p:sp>
        <p:nvSpPr>
          <p:cNvPr id="3" name="Content Placeholder 2"/>
          <p:cNvSpPr>
            <a:spLocks noGrp="1"/>
          </p:cNvSpPr>
          <p:nvPr>
            <p:ph idx="1"/>
          </p:nvPr>
        </p:nvSpPr>
        <p:spPr>
          <a:xfrm>
            <a:off x="3869268" y="1021080"/>
            <a:ext cx="7315200" cy="4502534"/>
          </a:xfrm>
        </p:spPr>
        <p:txBody>
          <a:bodyPr>
            <a:normAutofit fontScale="77500" lnSpcReduction="20000"/>
          </a:bodyPr>
          <a:lstStyle/>
          <a:p>
            <a:r>
              <a:rPr lang="en-US" dirty="0"/>
              <a:t>The California History Room started with Helen Pierson (a reference librarian) in 1954 at the Central Branch.</a:t>
            </a:r>
          </a:p>
          <a:p>
            <a:r>
              <a:rPr lang="en-US" dirty="0"/>
              <a:t>She specialized in the area of local history.</a:t>
            </a:r>
          </a:p>
          <a:p>
            <a:r>
              <a:rPr lang="en-US" dirty="0"/>
              <a:t>She maintained a card index of articles appearing in the Fresno Bee.</a:t>
            </a:r>
          </a:p>
          <a:p>
            <a:r>
              <a:rPr lang="en-US" dirty="0"/>
              <a:t>Her method of card cataloging became very useful to the public.</a:t>
            </a:r>
          </a:p>
          <a:p>
            <a:r>
              <a:rPr lang="en-US" dirty="0"/>
              <a:t>Mrs. Pierson retired from the Reference Department in 1967.</a:t>
            </a:r>
          </a:p>
          <a:p>
            <a:r>
              <a:rPr lang="en-US" dirty="0"/>
              <a:t>The San Joaquin Valley Heritage &amp; Genealogy Center was created in 1993 as a cooperative effort of the Fresno County Public Library and the Fresno County Genealogical Society.</a:t>
            </a:r>
          </a:p>
          <a:p>
            <a:r>
              <a:rPr lang="en-US" dirty="0"/>
              <a:t>Total holdings consist of approximately 30,000 books and pamphlets, 5,000 microforms, 300 CD-ROMs, and many other types of research materials.</a:t>
            </a:r>
          </a:p>
        </p:txBody>
      </p:sp>
      <p:pic>
        <p:nvPicPr>
          <p:cNvPr id="2052" name="Picture 4" descr="http://www.fresnolibrary.org/heritage/img/heritage-fros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76" y="229279"/>
            <a:ext cx="1935127" cy="1180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1135" y="5602870"/>
            <a:ext cx="9157093" cy="129102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195" y="1944764"/>
            <a:ext cx="3282285" cy="69049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075" y="2948283"/>
            <a:ext cx="2731731" cy="2341564"/>
          </a:xfrm>
          <a:prstGeom prst="rect">
            <a:avLst/>
          </a:prstGeom>
        </p:spPr>
      </p:pic>
      <p:pic>
        <p:nvPicPr>
          <p:cNvPr id="5" name="SlideNarration18">
            <a:hlinkClick r:id="" action="ppaction://media"/>
            <a:extLst>
              <a:ext uri="{FF2B5EF4-FFF2-40B4-BE49-F238E27FC236}">
                <a16:creationId xmlns:a16="http://schemas.microsoft.com/office/drawing/2014/main" id="{BA22592D-A251-47EB-B686-79A314DAFA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78942" y="6004699"/>
            <a:ext cx="487363" cy="487363"/>
          </a:xfrm>
          <a:prstGeom prst="rect">
            <a:avLst/>
          </a:prstGeom>
        </p:spPr>
      </p:pic>
    </p:spTree>
    <p:extLst>
      <p:ext uri="{BB962C8B-B14F-4D97-AF65-F5344CB8AC3E}">
        <p14:creationId xmlns:p14="http://schemas.microsoft.com/office/powerpoint/2010/main" val="3554449887"/>
      </p:ext>
    </p:extLst>
  </p:cSld>
  <p:clrMapOvr>
    <a:masterClrMapping/>
  </p:clrMapOvr>
  <mc:AlternateContent xmlns:mc="http://schemas.openxmlformats.org/markup-compatibility/2006" xmlns:p14="http://schemas.microsoft.com/office/powerpoint/2010/main">
    <mc:Choice Requires="p14">
      <p:transition p14:dur="10" advTm="78000">
        <p:wipe/>
      </p:transition>
    </mc:Choice>
    <mc:Fallback xmlns="">
      <p:transition advTm="7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35" objId="7"/>
        <p14:triggerEvt type="onClick" time="1735" objId="7"/>
        <p14:stopEvt time="6220"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33" y="404037"/>
            <a:ext cx="2947482" cy="1998922"/>
          </a:xfrm>
        </p:spPr>
        <p:txBody>
          <a:bodyPr>
            <a:normAutofit fontScale="90000"/>
          </a:bodyPr>
          <a:lstStyle/>
          <a:p>
            <a:pPr algn="ctr"/>
            <a:r>
              <a:rPr lang="en-US" dirty="0"/>
              <a:t>The </a:t>
            </a:r>
            <a:r>
              <a:rPr lang="en-US" dirty="0" err="1"/>
              <a:t>AprendoVan</a:t>
            </a:r>
            <a:br>
              <a:rPr lang="en-US" dirty="0"/>
            </a:br>
            <a:endParaRPr lang="en-US" dirty="0"/>
          </a:p>
        </p:txBody>
      </p:sp>
      <p:sp>
        <p:nvSpPr>
          <p:cNvPr id="3" name="Content Placeholder 2"/>
          <p:cNvSpPr>
            <a:spLocks noGrp="1"/>
          </p:cNvSpPr>
          <p:nvPr>
            <p:ph idx="1"/>
          </p:nvPr>
        </p:nvSpPr>
        <p:spPr>
          <a:xfrm>
            <a:off x="3869268" y="733648"/>
            <a:ext cx="7315200" cy="3625702"/>
          </a:xfrm>
        </p:spPr>
        <p:txBody>
          <a:bodyPr>
            <a:normAutofit fontScale="85000" lnSpcReduction="20000"/>
          </a:bodyPr>
          <a:lstStyle/>
          <a:p>
            <a:r>
              <a:rPr lang="en-US" dirty="0"/>
              <a:t>Known as “</a:t>
            </a:r>
            <a:r>
              <a:rPr lang="en-US" dirty="0" err="1"/>
              <a:t>Biblioteca</a:t>
            </a:r>
            <a:r>
              <a:rPr lang="en-US" dirty="0"/>
              <a:t> </a:t>
            </a:r>
            <a:r>
              <a:rPr lang="en-US" dirty="0" err="1"/>
              <a:t>Ambulante</a:t>
            </a:r>
            <a:r>
              <a:rPr lang="en-US" dirty="0"/>
              <a:t>”.</a:t>
            </a:r>
          </a:p>
          <a:p>
            <a:r>
              <a:rPr lang="en-US" dirty="0"/>
              <a:t>Came on board as a Spanish language-oriented service on December 1, 1968 with roughly 30 percent of its materials in Spanish.</a:t>
            </a:r>
          </a:p>
          <a:p>
            <a:r>
              <a:rPr lang="en-US" dirty="0"/>
              <a:t>The program was funded through federal funds for the expansion and enhancement of library services.</a:t>
            </a:r>
          </a:p>
          <a:p>
            <a:r>
              <a:rPr lang="en-US" dirty="0"/>
              <a:t>Staff assigned to this program must be bilingual.</a:t>
            </a:r>
          </a:p>
          <a:p>
            <a:r>
              <a:rPr lang="en-US" dirty="0"/>
              <a:t>Provided services to these areas: </a:t>
            </a:r>
            <a:r>
              <a:rPr lang="en-US" dirty="0" err="1"/>
              <a:t>Tranquillity</a:t>
            </a:r>
            <a:r>
              <a:rPr lang="en-US" dirty="0"/>
              <a:t>, San Joaquin, Five Points, Halfway, Oro Loma, </a:t>
            </a:r>
            <a:r>
              <a:rPr lang="en-US" dirty="0" err="1"/>
              <a:t>Cantua</a:t>
            </a:r>
            <a:r>
              <a:rPr lang="en-US" dirty="0"/>
              <a:t> Creek, Head Start, Home Base Head Start, Migrant Head Start, Day Care facilities in Mendota. </a:t>
            </a:r>
          </a:p>
        </p:txBody>
      </p:sp>
      <p:pic>
        <p:nvPicPr>
          <p:cNvPr id="5126" name="Picture 6" descr="http://www.fresnolibrary.org/images/va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62" y="1989049"/>
            <a:ext cx="2756753" cy="1433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939" y="3614246"/>
            <a:ext cx="1783541" cy="1866255"/>
          </a:xfrm>
          <a:prstGeom prst="rect">
            <a:avLst/>
          </a:prstGeom>
        </p:spPr>
      </p:pic>
      <p:pic>
        <p:nvPicPr>
          <p:cNvPr id="5" name="SlideNarration19">
            <a:hlinkClick r:id="" action="ppaction://media"/>
            <a:extLst>
              <a:ext uri="{FF2B5EF4-FFF2-40B4-BE49-F238E27FC236}">
                <a16:creationId xmlns:a16="http://schemas.microsoft.com/office/drawing/2014/main" id="{F964E6A1-2190-437C-B7B0-1696B3372E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92005" y="6104758"/>
            <a:ext cx="487363" cy="487363"/>
          </a:xfrm>
          <a:prstGeom prst="rect">
            <a:avLst/>
          </a:prstGeom>
        </p:spPr>
      </p:pic>
    </p:spTree>
    <p:extLst>
      <p:ext uri="{BB962C8B-B14F-4D97-AF65-F5344CB8AC3E}">
        <p14:creationId xmlns:p14="http://schemas.microsoft.com/office/powerpoint/2010/main" val="3939700180"/>
      </p:ext>
    </p:extLst>
  </p:cSld>
  <p:clrMapOvr>
    <a:masterClrMapping/>
  </p:clrMapOvr>
  <mc:AlternateContent xmlns:mc="http://schemas.openxmlformats.org/markup-compatibility/2006" xmlns:p14="http://schemas.microsoft.com/office/powerpoint/2010/main">
    <mc:Choice Requires="p14">
      <p:transition p14:dur="10" advTm="36000">
        <p:wipe/>
      </p:transition>
    </mc:Choice>
    <mc:Fallback xmlns="">
      <p:transition advTm="3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34" objId="4"/>
        <p14:triggerEvt type="onClick" time="1434" objId="4"/>
        <p14:stopEvt time="6191"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123" y="1406769"/>
            <a:ext cx="10515600" cy="2690445"/>
          </a:xfrm>
        </p:spPr>
        <p:txBody>
          <a:bodyPr>
            <a:normAutofit/>
          </a:bodyPr>
          <a:lstStyle/>
          <a:p>
            <a:r>
              <a:rPr lang="en-US" b="1" dirty="0"/>
              <a:t>Part 1: Mission, Vision, &amp; </a:t>
            </a:r>
            <a:r>
              <a:rPr lang="en-US" b="1"/>
              <a:t>Value Statements </a:t>
            </a:r>
            <a:r>
              <a:rPr lang="en-US" b="1" dirty="0"/>
              <a:t>Environmental Scan and SWOT Analysis</a:t>
            </a:r>
            <a:br>
              <a:rPr lang="en-US" b="1" dirty="0"/>
            </a:br>
            <a:endParaRPr lang="en-US" b="1" dirty="0"/>
          </a:p>
        </p:txBody>
      </p:sp>
      <p:pic>
        <p:nvPicPr>
          <p:cNvPr id="3" name="Picture 2" descr="fcplbanner_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5556738"/>
            <a:ext cx="9157093" cy="1314355"/>
          </a:xfrm>
          <a:prstGeom prst="rect">
            <a:avLst/>
          </a:prstGeom>
        </p:spPr>
      </p:pic>
    </p:spTree>
    <p:extLst>
      <p:ext uri="{BB962C8B-B14F-4D97-AF65-F5344CB8AC3E}">
        <p14:creationId xmlns:p14="http://schemas.microsoft.com/office/powerpoint/2010/main" val="1255081682"/>
      </p:ext>
    </p:extLst>
  </p:cSld>
  <p:clrMapOvr>
    <a:masterClrMapping/>
  </p:clrMapOvr>
  <mc:AlternateContent xmlns:mc="http://schemas.openxmlformats.org/markup-compatibility/2006" xmlns:p14="http://schemas.microsoft.com/office/powerpoint/2010/main">
    <mc:Choice Requires="p14">
      <p:transition p14:dur="10" advTm="3039">
        <p:wipe/>
      </p:transition>
    </mc:Choice>
    <mc:Fallback xmlns="">
      <p:transition advTm="3039">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930" y="364205"/>
            <a:ext cx="2947482" cy="1588955"/>
          </a:xfrm>
        </p:spPr>
        <p:txBody>
          <a:bodyPr>
            <a:normAutofit fontScale="90000"/>
          </a:bodyPr>
          <a:lstStyle/>
          <a:p>
            <a:pPr algn="ctr"/>
            <a:r>
              <a:rPr lang="en-US" dirty="0"/>
              <a:t>The Community Bookmobile</a:t>
            </a:r>
          </a:p>
        </p:txBody>
      </p:sp>
      <p:sp>
        <p:nvSpPr>
          <p:cNvPr id="3" name="Content Placeholder 2"/>
          <p:cNvSpPr>
            <a:spLocks noGrp="1"/>
          </p:cNvSpPr>
          <p:nvPr>
            <p:ph idx="1"/>
          </p:nvPr>
        </p:nvSpPr>
        <p:spPr>
          <a:xfrm>
            <a:off x="5242560" y="864108"/>
            <a:ext cx="5941908" cy="4424171"/>
          </a:xfrm>
        </p:spPr>
        <p:txBody>
          <a:bodyPr>
            <a:normAutofit fontScale="92500"/>
          </a:bodyPr>
          <a:lstStyle/>
          <a:p>
            <a:r>
              <a:rPr lang="en-US" dirty="0"/>
              <a:t>Built by the </a:t>
            </a:r>
            <a:r>
              <a:rPr lang="en-US" dirty="0" err="1"/>
              <a:t>Gerstenslager</a:t>
            </a:r>
            <a:r>
              <a:rPr lang="en-US" dirty="0"/>
              <a:t> Company of Wooster, Ohio to transport a total of 3,500 books to rural areas</a:t>
            </a:r>
          </a:p>
          <a:p>
            <a:r>
              <a:rPr lang="en-US" dirty="0"/>
              <a:t>Presented on April 16, 1962 to Fresno County residents.</a:t>
            </a:r>
          </a:p>
          <a:p>
            <a:r>
              <a:rPr lang="en-US" dirty="0"/>
              <a:t>Provided services to: Heritage-East ADHCC, Friant Post Office, Raisin City, Dunlap, Five Points, Monroe Elementary School, Del Rey, Manchester Mall, Heritage-West ADHCC, and Victoria West Community Park </a:t>
            </a:r>
          </a:p>
        </p:txBody>
      </p:sp>
      <p:pic>
        <p:nvPicPr>
          <p:cNvPr id="4" name="Picture 8" descr="http://www.fresnolibrary.org/press/branch/Bookmobile_01-Hi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582" y="2187700"/>
            <a:ext cx="4530178" cy="310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5" name="SlideNarration20">
            <a:hlinkClick r:id="" action="ppaction://media"/>
            <a:extLst>
              <a:ext uri="{FF2B5EF4-FFF2-40B4-BE49-F238E27FC236}">
                <a16:creationId xmlns:a16="http://schemas.microsoft.com/office/drawing/2014/main" id="{D4DBB90B-1F94-4A01-BA5E-81271FEEB6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96508" y="6000423"/>
            <a:ext cx="487363" cy="487363"/>
          </a:xfrm>
          <a:prstGeom prst="rect">
            <a:avLst/>
          </a:prstGeom>
        </p:spPr>
      </p:pic>
    </p:spTree>
    <p:extLst>
      <p:ext uri="{BB962C8B-B14F-4D97-AF65-F5344CB8AC3E}">
        <p14:creationId xmlns:p14="http://schemas.microsoft.com/office/powerpoint/2010/main" val="813211531"/>
      </p:ext>
    </p:extLst>
  </p:cSld>
  <p:clrMapOvr>
    <a:masterClrMapping/>
  </p:clrMapOvr>
  <mc:AlternateContent xmlns:mc="http://schemas.openxmlformats.org/markup-compatibility/2006" xmlns:p14="http://schemas.microsoft.com/office/powerpoint/2010/main">
    <mc:Choice Requires="p14">
      <p:transition p14:dur="10" advTm="25000">
        <p:wipe/>
      </p:transition>
    </mc:Choice>
    <mc:Fallback xmlns="">
      <p:transition advTm="25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23" objId="6"/>
        <p14:triggerEvt type="onClick" time="1323" objId="6"/>
        <p14:stopEvt time="3436"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92" y="1872510"/>
            <a:ext cx="3160133" cy="2647507"/>
          </a:xfrm>
        </p:spPr>
        <p:txBody>
          <a:bodyPr>
            <a:normAutofit fontScale="90000"/>
          </a:bodyPr>
          <a:lstStyle/>
          <a:p>
            <a:pPr algn="ctr"/>
            <a:r>
              <a:rPr lang="en-US" dirty="0"/>
              <a:t>The </a:t>
            </a:r>
            <a:r>
              <a:rPr lang="en-US" dirty="0" err="1"/>
              <a:t>WoW</a:t>
            </a:r>
            <a:r>
              <a:rPr lang="en-US" dirty="0"/>
              <a:t> (</a:t>
            </a:r>
            <a:r>
              <a:rPr lang="en-US" dirty="0" err="1"/>
              <a:t>WithOut</a:t>
            </a:r>
            <a:r>
              <a:rPr lang="en-US" dirty="0"/>
              <a:t> Walls) program</a:t>
            </a:r>
            <a:br>
              <a:rPr lang="en-US" dirty="0"/>
            </a:br>
            <a:endParaRPr lang="en-US" dirty="0"/>
          </a:p>
        </p:txBody>
      </p:sp>
      <p:sp>
        <p:nvSpPr>
          <p:cNvPr id="3" name="Content Placeholder 2"/>
          <p:cNvSpPr>
            <a:spLocks noGrp="1"/>
          </p:cNvSpPr>
          <p:nvPr>
            <p:ph idx="1"/>
          </p:nvPr>
        </p:nvSpPr>
        <p:spPr>
          <a:xfrm>
            <a:off x="3836611" y="461037"/>
            <a:ext cx="7315200" cy="4981354"/>
          </a:xfrm>
        </p:spPr>
        <p:txBody>
          <a:bodyPr>
            <a:normAutofit fontScale="92500" lnSpcReduction="20000"/>
          </a:bodyPr>
          <a:lstStyle/>
          <a:p>
            <a:r>
              <a:rPr lang="en-US" dirty="0"/>
              <a:t>The only program of its kind in the Central Valley.</a:t>
            </a:r>
          </a:p>
          <a:p>
            <a:r>
              <a:rPr lang="en-US" dirty="0"/>
              <a:t>This mobile library provide services for the entire community residing in the areas of Fresno County.</a:t>
            </a:r>
          </a:p>
          <a:p>
            <a:r>
              <a:rPr lang="en-US" dirty="0" err="1"/>
              <a:t>WoW</a:t>
            </a:r>
            <a:r>
              <a:rPr lang="en-US" dirty="0"/>
              <a:t> program involves Community Librarians, who focuses on community outreach.</a:t>
            </a:r>
          </a:p>
          <a:p>
            <a:r>
              <a:rPr lang="en-US" dirty="0" err="1"/>
              <a:t>WoW</a:t>
            </a:r>
            <a:r>
              <a:rPr lang="en-US" dirty="0"/>
              <a:t> Librarians connect with nonprofits and businesses to inform and demonstrate what resources are available through the libraries and its website.</a:t>
            </a:r>
          </a:p>
          <a:p>
            <a:r>
              <a:rPr lang="en-US" dirty="0"/>
              <a:t>A highlight of the program is the Citizenship Corner, led by Michelle Gordon, a Community Librarian.</a:t>
            </a:r>
          </a:p>
          <a:p>
            <a:r>
              <a:rPr lang="en-US" dirty="0"/>
              <a:t>She collaborates with the United States Citizenship and Immigration Services (USCIS) to expand the Citizenship Corner in other Fresno County branches.</a:t>
            </a:r>
          </a:p>
          <a:p>
            <a:endParaRPr lang="en-US" dirty="0"/>
          </a:p>
        </p:txBody>
      </p:sp>
      <p:pic>
        <p:nvPicPr>
          <p:cNvPr id="4104" name="Picture 8" descr="http://1.bp.blogspot.com/-l3fmSxSJtxY/VnGaxfQYh_I/AAAAAAAAAL4/aFQb82dIIsw/s215/p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795" y="343256"/>
            <a:ext cx="1607700" cy="1213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6" name="Picture 10" descr="http://4.bp.blogspot.com/-47Wtx7gvj4s/VFgWUqGMeoI/AAAAAAAAACs/zk1XyDzTkRs/w1200-h630-p-nu/WoW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23" y="4091525"/>
            <a:ext cx="2577987" cy="135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cplbanner_20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896" y="5566977"/>
            <a:ext cx="9157093" cy="1291022"/>
          </a:xfrm>
          <a:prstGeom prst="rect">
            <a:avLst/>
          </a:prstGeom>
        </p:spPr>
      </p:pic>
      <p:pic>
        <p:nvPicPr>
          <p:cNvPr id="5" name="SlideNarration21">
            <a:hlinkClick r:id="" action="ppaction://media"/>
            <a:extLst>
              <a:ext uri="{FF2B5EF4-FFF2-40B4-BE49-F238E27FC236}">
                <a16:creationId xmlns:a16="http://schemas.microsoft.com/office/drawing/2014/main" id="{CF028D87-66F9-471E-9FC0-0C43057C01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05068" y="6001988"/>
            <a:ext cx="487363" cy="487363"/>
          </a:xfrm>
          <a:prstGeom prst="rect">
            <a:avLst/>
          </a:prstGeom>
        </p:spPr>
      </p:pic>
    </p:spTree>
    <p:extLst>
      <p:ext uri="{BB962C8B-B14F-4D97-AF65-F5344CB8AC3E}">
        <p14:creationId xmlns:p14="http://schemas.microsoft.com/office/powerpoint/2010/main" val="4243856712"/>
      </p:ext>
    </p:extLst>
  </p:cSld>
  <p:clrMapOvr>
    <a:masterClrMapping/>
  </p:clrMapOvr>
  <mc:AlternateContent xmlns:mc="http://schemas.openxmlformats.org/markup-compatibility/2006" xmlns:p14="http://schemas.microsoft.com/office/powerpoint/2010/main">
    <mc:Choice Requires="p14">
      <p:transition p14:dur="10" advTm="47000">
        <p:wipe/>
      </p:transition>
    </mc:Choice>
    <mc:Fallback xmlns="">
      <p:transition advTm="4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16" objId="4"/>
        <p14:triggerEvt type="onClick" time="1616" objId="4"/>
        <p14:stopEvt time="6268"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100" y="164062"/>
            <a:ext cx="7772400" cy="1470025"/>
          </a:xfrm>
        </p:spPr>
        <p:txBody>
          <a:bodyPr>
            <a:normAutofit/>
          </a:bodyPr>
          <a:lstStyle/>
          <a:p>
            <a:r>
              <a:rPr lang="en-US"/>
              <a:t>SWOT: Weaknesses</a:t>
            </a:r>
            <a:endParaRPr lang="en-US" dirty="0"/>
          </a:p>
        </p:txBody>
      </p:sp>
      <p:sp>
        <p:nvSpPr>
          <p:cNvPr id="3" name="Subtitle 2"/>
          <p:cNvSpPr>
            <a:spLocks noGrp="1"/>
          </p:cNvSpPr>
          <p:nvPr>
            <p:ph type="subTitle" idx="1"/>
          </p:nvPr>
        </p:nvSpPr>
        <p:spPr>
          <a:xfrm>
            <a:off x="2882900" y="1845623"/>
            <a:ext cx="6400800" cy="720808"/>
          </a:xfrm>
        </p:spPr>
        <p:txBody>
          <a:bodyPr>
            <a:noAutofit/>
          </a:bodyPr>
          <a:lstStyle/>
          <a:p>
            <a:pPr marL="457200" indent="-457200" algn="l">
              <a:buFont typeface="Arial"/>
              <a:buChar char="•"/>
            </a:pPr>
            <a:r>
              <a:rPr lang="en-US" sz="3200" dirty="0">
                <a:solidFill>
                  <a:schemeClr val="tx1"/>
                </a:solidFill>
              </a:rPr>
              <a:t>Needs of our community who are not fluent in English.</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2841820" y="2821293"/>
            <a:ext cx="6441880" cy="107721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a:buChar char="•"/>
              <a:tabLst/>
              <a:defRPr/>
            </a:pPr>
            <a:r>
              <a:rPr kumimoji="0" lang="en-US" sz="3200" b="0" i="0" u="none" strike="noStrike" kern="0" cap="none" spc="0" normalizeH="0" baseline="0" noProof="0" dirty="0">
                <a:ln>
                  <a:noFill/>
                </a:ln>
                <a:solidFill>
                  <a:sysClr val="windowText" lastClr="000000"/>
                </a:solidFill>
                <a:effectLst/>
                <a:uLnTx/>
                <a:uFillTx/>
              </a:rPr>
              <a:t>Programs for the infant to 18-month age group.</a:t>
            </a:r>
          </a:p>
        </p:txBody>
      </p:sp>
      <p:sp>
        <p:nvSpPr>
          <p:cNvPr id="10" name="TextBox 9"/>
          <p:cNvSpPr txBox="1"/>
          <p:nvPr/>
        </p:nvSpPr>
        <p:spPr>
          <a:xfrm>
            <a:off x="2895996" y="3794434"/>
            <a:ext cx="5423405" cy="107721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a:buChar char="•"/>
              <a:tabLst/>
              <a:defRPr/>
            </a:pPr>
            <a:r>
              <a:rPr kumimoji="0" lang="en-US" sz="3200" b="0" i="0" u="none" strike="noStrike" kern="0" cap="none" spc="0" normalizeH="0" baseline="0" noProof="0" dirty="0">
                <a:ln>
                  <a:noFill/>
                </a:ln>
                <a:solidFill>
                  <a:sysClr val="windowText" lastClr="000000"/>
                </a:solidFill>
                <a:effectLst/>
                <a:uLnTx/>
                <a:uFillTx/>
              </a:rPr>
              <a:t>Parking at the Central Library branch.</a:t>
            </a:r>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2009380381"/>
      </p:ext>
    </p:extLst>
  </p:cSld>
  <p:clrMapOvr>
    <a:masterClrMapping/>
  </p:clrMapOvr>
  <mc:AlternateContent xmlns:mc="http://schemas.openxmlformats.org/markup-compatibility/2006" xmlns:p14="http://schemas.microsoft.com/office/powerpoint/2010/main">
    <mc:Choice Requires="p14">
      <p:transition spd="slow" p14:dur="2000" advTm="66185"/>
    </mc:Choice>
    <mc:Fallback xmlns="">
      <p:transition xmlns:p14="http://schemas.microsoft.com/office/powerpoint/2010/main" spd="slow" advTm="6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3" grpId="0" build="p"/>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SWOT: Opportunities</a:t>
            </a:r>
          </a:p>
        </p:txBody>
      </p:sp>
      <p:sp>
        <p:nvSpPr>
          <p:cNvPr id="3" name="Content Placeholder 2"/>
          <p:cNvSpPr>
            <a:spLocks noGrp="1"/>
          </p:cNvSpPr>
          <p:nvPr>
            <p:ph idx="1"/>
          </p:nvPr>
        </p:nvSpPr>
        <p:spPr>
          <a:xfrm>
            <a:off x="838200" y="1825625"/>
            <a:ext cx="5644243" cy="3611789"/>
          </a:xfrm>
        </p:spPr>
        <p:txBody>
          <a:bodyPr/>
          <a:lstStyle/>
          <a:p>
            <a:r>
              <a:rPr lang="en-US" dirty="0"/>
              <a:t>ALA Current Trends:</a:t>
            </a:r>
          </a:p>
          <a:p>
            <a:endParaRPr lang="en-US" dirty="0"/>
          </a:p>
          <a:p>
            <a:pPr marL="514350" indent="-514350">
              <a:buFont typeface="+mj-lt"/>
              <a:buAutoNum type="arabicPeriod"/>
            </a:pPr>
            <a:r>
              <a:rPr lang="en-US" dirty="0"/>
              <a:t>Internet of Things</a:t>
            </a:r>
          </a:p>
          <a:p>
            <a:pPr marL="514350" indent="-514350">
              <a:buFont typeface="+mj-lt"/>
              <a:buAutoNum type="arabicPeriod"/>
            </a:pPr>
            <a:endParaRPr lang="en-US" dirty="0"/>
          </a:p>
          <a:p>
            <a:pPr marL="514350" indent="-514350">
              <a:buFont typeface="+mj-lt"/>
              <a:buAutoNum type="arabicPeriod"/>
            </a:pPr>
            <a:r>
              <a:rPr lang="en-US" dirty="0"/>
              <a:t>Makerspaces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991" y="5566978"/>
            <a:ext cx="9157093" cy="129102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217" y="1870918"/>
            <a:ext cx="1708878" cy="184981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9672" y="3248847"/>
            <a:ext cx="2075930" cy="2068646"/>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82802" y="5806089"/>
            <a:ext cx="812800" cy="812800"/>
          </a:xfrm>
          <a:prstGeom prst="rect">
            <a:avLst/>
          </a:prstGeom>
        </p:spPr>
      </p:pic>
    </p:spTree>
    <p:extLst>
      <p:ext uri="{BB962C8B-B14F-4D97-AF65-F5344CB8AC3E}">
        <p14:creationId xmlns:p14="http://schemas.microsoft.com/office/powerpoint/2010/main" val="1176950861"/>
      </p:ext>
    </p:extLst>
  </p:cSld>
  <p:clrMapOvr>
    <a:masterClrMapping/>
  </p:clrMapOvr>
  <mc:AlternateContent xmlns:mc="http://schemas.openxmlformats.org/markup-compatibility/2006" xmlns:p14="http://schemas.microsoft.com/office/powerpoint/2010/main">
    <mc:Choice Requires="p14">
      <p:transition spd="slow" p14:dur="2000" advTm="84955"/>
    </mc:Choice>
    <mc:Fallback xmlns="">
      <p:transition spd="slow" advTm="8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b="1" dirty="0"/>
              <a:t>SWOT: Opportunities</a:t>
            </a:r>
            <a:endParaRPr lang="en-US" dirty="0"/>
          </a:p>
        </p:txBody>
      </p:sp>
      <p:sp>
        <p:nvSpPr>
          <p:cNvPr id="3" name="Content Placeholder 2"/>
          <p:cNvSpPr>
            <a:spLocks noGrp="1"/>
          </p:cNvSpPr>
          <p:nvPr>
            <p:ph idx="1"/>
          </p:nvPr>
        </p:nvSpPr>
        <p:spPr/>
        <p:txBody>
          <a:bodyPr/>
          <a:lstStyle/>
          <a:p>
            <a:r>
              <a:rPr lang="en-US" dirty="0"/>
              <a:t>Utilizing regional resources:</a:t>
            </a:r>
          </a:p>
          <a:p>
            <a:endParaRPr lang="en-US" dirty="0"/>
          </a:p>
          <a:p>
            <a:pPr marL="514350" indent="-514350">
              <a:buFont typeface="+mj-lt"/>
              <a:buAutoNum type="arabicPeriod"/>
            </a:pPr>
            <a:r>
              <a:rPr lang="en-US" dirty="0"/>
              <a:t>Job Training</a:t>
            </a:r>
          </a:p>
          <a:p>
            <a:pPr marL="514350" indent="-514350">
              <a:buFont typeface="+mj-lt"/>
              <a:buAutoNum type="arabicPeriod"/>
            </a:pPr>
            <a:endParaRPr lang="en-US" dirty="0"/>
          </a:p>
          <a:p>
            <a:pPr marL="514350" indent="-514350">
              <a:buFont typeface="+mj-lt"/>
              <a:buAutoNum type="arabicPeriod"/>
            </a:pPr>
            <a:r>
              <a:rPr lang="en-US" dirty="0"/>
              <a:t>Collaborating with local businesses</a:t>
            </a:r>
          </a:p>
          <a:p>
            <a:pPr marL="514350" indent="-514350">
              <a:buFont typeface="+mj-lt"/>
              <a:buAutoNum type="arabicPeriod"/>
            </a:pPr>
            <a:endParaRPr lang="en-US" dirty="0"/>
          </a:p>
          <a:p>
            <a:pPr marL="514350" indent="-514350">
              <a:buFont typeface="+mj-lt"/>
              <a:buAutoNum type="arabicPeriod"/>
            </a:pPr>
            <a:r>
              <a:rPr lang="en-US" dirty="0"/>
              <a:t>Sierra National Forrest</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991" y="5566978"/>
            <a:ext cx="9157093" cy="129102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648" y="4452080"/>
            <a:ext cx="1179276" cy="97996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736" y="2408330"/>
            <a:ext cx="1921864" cy="110751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4590" y="2776034"/>
            <a:ext cx="1813810" cy="1896256"/>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5600" y="5806089"/>
            <a:ext cx="812800" cy="812800"/>
          </a:xfrm>
          <a:prstGeom prst="rect">
            <a:avLst/>
          </a:prstGeom>
        </p:spPr>
      </p:pic>
    </p:spTree>
    <p:extLst>
      <p:ext uri="{BB962C8B-B14F-4D97-AF65-F5344CB8AC3E}">
        <p14:creationId xmlns:p14="http://schemas.microsoft.com/office/powerpoint/2010/main" val="200711383"/>
      </p:ext>
    </p:extLst>
  </p:cSld>
  <p:clrMapOvr>
    <a:masterClrMapping/>
  </p:clrMapOvr>
  <mc:AlternateContent xmlns:mc="http://schemas.openxmlformats.org/markup-compatibility/2006" xmlns:p14="http://schemas.microsoft.com/office/powerpoint/2010/main">
    <mc:Choice Requires="p14">
      <p:transition spd="slow" p14:dur="2000" advTm="101878"/>
    </mc:Choice>
    <mc:Fallback xmlns="">
      <p:transition spd="slow" advTm="10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2846" y="857207"/>
            <a:ext cx="7772400" cy="506109"/>
          </a:xfrm>
        </p:spPr>
        <p:txBody>
          <a:bodyPr>
            <a:normAutofit fontScale="90000"/>
          </a:bodyPr>
          <a:lstStyle/>
          <a:p>
            <a:r>
              <a:rPr lang="en-US" sz="9600" dirty="0"/>
              <a:t>SWOT: THREATS</a:t>
            </a:r>
          </a:p>
        </p:txBody>
      </p:sp>
      <p:sp>
        <p:nvSpPr>
          <p:cNvPr id="3" name="Subtitle 2"/>
          <p:cNvSpPr>
            <a:spLocks noGrp="1"/>
          </p:cNvSpPr>
          <p:nvPr>
            <p:ph type="subTitle" idx="1"/>
          </p:nvPr>
        </p:nvSpPr>
        <p:spPr>
          <a:xfrm>
            <a:off x="2152846" y="2541005"/>
            <a:ext cx="4529512" cy="3192186"/>
          </a:xfrm>
        </p:spPr>
        <p:txBody>
          <a:bodyPr>
            <a:normAutofit/>
          </a:bodyPr>
          <a:lstStyle/>
          <a:p>
            <a:r>
              <a:rPr lang="en-US" sz="2200" dirty="0"/>
              <a:t>In a world where terrorism and mass-shootings have increased, any public gathering place could be considered at-risk. If there was an attack on the library, it could have a lasting negative effect since the attack could scare patrons, and fewer people would come to the library as a result. </a:t>
            </a:r>
          </a:p>
        </p:txBody>
      </p:sp>
      <p:pic>
        <p:nvPicPr>
          <p:cNvPr id="4" name="Picture 3"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976" y="5569080"/>
            <a:ext cx="9157093" cy="1291022"/>
          </a:xfrm>
          <a:prstGeom prst="rect">
            <a:avLst/>
          </a:prstGeom>
        </p:spPr>
      </p:pic>
      <p:sp>
        <p:nvSpPr>
          <p:cNvPr id="5" name="TextBox 4"/>
          <p:cNvSpPr txBox="1"/>
          <p:nvPr/>
        </p:nvSpPr>
        <p:spPr>
          <a:xfrm>
            <a:off x="2152846" y="1833119"/>
            <a:ext cx="7899400" cy="707886"/>
          </a:xfrm>
          <a:prstGeom prst="rect">
            <a:avLst/>
          </a:prstGeom>
          <a:noFill/>
        </p:spPr>
        <p:txBody>
          <a:bodyPr wrap="square" rtlCol="0">
            <a:spAutoFit/>
          </a:bodyPr>
          <a:lstStyle/>
          <a:p>
            <a:pPr algn="ctr"/>
            <a:r>
              <a:rPr lang="en-US" sz="4000" u="sng" dirty="0"/>
              <a:t>TERRORISM/MASS SHOOTINGS</a:t>
            </a:r>
          </a:p>
        </p:txBody>
      </p:sp>
      <p:pic>
        <p:nvPicPr>
          <p:cNvPr id="8" name="Picture 7">
            <a:hlinkClick r:id="rId7"/>
          </p:cNvPr>
          <p:cNvPicPr>
            <a:picLocks noChangeAspect="1"/>
          </p:cNvPicPr>
          <p:nvPr/>
        </p:nvPicPr>
        <p:blipFill>
          <a:blip r:embed="rId8"/>
          <a:stretch>
            <a:fillRect/>
          </a:stretch>
        </p:blipFill>
        <p:spPr>
          <a:xfrm>
            <a:off x="6780204" y="2421276"/>
            <a:ext cx="3272042" cy="31720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7" name="SlideNarration25">
            <a:hlinkClick r:id="" action="ppaction://media"/>
            <a:extLst>
              <a:ext uri="{FF2B5EF4-FFF2-40B4-BE49-F238E27FC236}">
                <a16:creationId xmlns:a16="http://schemas.microsoft.com/office/drawing/2014/main" id="{23B8123A-5B26-4264-9F98-073E42795C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808564" y="6000793"/>
            <a:ext cx="487363" cy="487363"/>
          </a:xfrm>
          <a:prstGeom prst="rect">
            <a:avLst/>
          </a:prstGeom>
        </p:spPr>
      </p:pic>
    </p:spTree>
    <p:custDataLst>
      <p:tags r:id="rId1"/>
    </p:custDataLst>
    <p:extLst>
      <p:ext uri="{BB962C8B-B14F-4D97-AF65-F5344CB8AC3E}">
        <p14:creationId xmlns:p14="http://schemas.microsoft.com/office/powerpoint/2010/main" val="547702146"/>
      </p:ext>
    </p:extLst>
  </p:cSld>
  <p:clrMapOvr>
    <a:masterClrMapping/>
  </p:clrMapOvr>
  <mc:AlternateContent xmlns:mc="http://schemas.openxmlformats.org/markup-compatibility/2006" xmlns:p14="http://schemas.microsoft.com/office/powerpoint/2010/main">
    <mc:Choice Requires="p14">
      <p:transition p14:dur="10" advTm="25000">
        <p:wipe/>
      </p:transition>
    </mc:Choice>
    <mc:Fallback xmlns="">
      <p:transition advTm="25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31" objId="6"/>
        <p14:triggerEvt type="onClick" time="1531" objId="6"/>
        <p14:stopEvt time="7028" objId="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9430" y="506765"/>
            <a:ext cx="5080000" cy="379500"/>
          </a:xfrm>
        </p:spPr>
        <p:txBody>
          <a:bodyPr>
            <a:noAutofit/>
          </a:bodyPr>
          <a:lstStyle/>
          <a:p>
            <a:pPr algn="l"/>
            <a:r>
              <a:rPr lang="en-US" sz="3200" dirty="0"/>
              <a:t>THREATS (CONTINUED)</a:t>
            </a:r>
          </a:p>
        </p:txBody>
      </p:sp>
      <p:sp>
        <p:nvSpPr>
          <p:cNvPr id="3" name="Subtitle 2"/>
          <p:cNvSpPr>
            <a:spLocks noGrp="1"/>
          </p:cNvSpPr>
          <p:nvPr>
            <p:ph type="subTitle" idx="1"/>
          </p:nvPr>
        </p:nvSpPr>
        <p:spPr>
          <a:xfrm>
            <a:off x="1051560" y="1744579"/>
            <a:ext cx="10210800" cy="3741754"/>
          </a:xfrm>
        </p:spPr>
        <p:txBody>
          <a:bodyPr>
            <a:noAutofit/>
          </a:bodyPr>
          <a:lstStyle/>
          <a:p>
            <a:r>
              <a:rPr lang="en-US" sz="3200" dirty="0"/>
              <a:t>Fresno County is a large agricultural community, because of this global warming is a threat to the library. The library looks for support from community members for funding. </a:t>
            </a:r>
          </a:p>
          <a:p>
            <a:endParaRPr lang="en-US" sz="3200" dirty="0"/>
          </a:p>
          <a:p>
            <a:r>
              <a:rPr lang="en-US" sz="3200" dirty="0"/>
              <a:t>If a natural disaster should hit the library directly, this could negatively impact the collection housed in the library. </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66978"/>
            <a:ext cx="9157093" cy="1291022"/>
          </a:xfrm>
          <a:prstGeom prst="rect">
            <a:avLst/>
          </a:prstGeom>
        </p:spPr>
      </p:pic>
      <p:sp>
        <p:nvSpPr>
          <p:cNvPr id="5" name="TextBox 4"/>
          <p:cNvSpPr txBox="1"/>
          <p:nvPr/>
        </p:nvSpPr>
        <p:spPr>
          <a:xfrm>
            <a:off x="1051561" y="1036693"/>
            <a:ext cx="10210800" cy="677108"/>
          </a:xfrm>
          <a:prstGeom prst="rect">
            <a:avLst/>
          </a:prstGeom>
          <a:noFill/>
        </p:spPr>
        <p:txBody>
          <a:bodyPr wrap="square" rtlCol="0">
            <a:spAutoFit/>
          </a:bodyPr>
          <a:lstStyle/>
          <a:p>
            <a:pPr algn="ctr"/>
            <a:r>
              <a:rPr lang="en-US" sz="3800" u="sng" dirty="0"/>
              <a:t>GLOBAL WARMING</a:t>
            </a:r>
          </a:p>
        </p:txBody>
      </p:sp>
      <p:pic>
        <p:nvPicPr>
          <p:cNvPr id="6" name="SlideNarration26">
            <a:hlinkClick r:id="" action="ppaction://media"/>
            <a:extLst>
              <a:ext uri="{FF2B5EF4-FFF2-40B4-BE49-F238E27FC236}">
                <a16:creationId xmlns:a16="http://schemas.microsoft.com/office/drawing/2014/main" id="{86248F53-F291-4B38-87F4-23F1E07E36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27136" y="5968807"/>
            <a:ext cx="487363" cy="487363"/>
          </a:xfrm>
          <a:prstGeom prst="rect">
            <a:avLst/>
          </a:prstGeom>
        </p:spPr>
      </p:pic>
    </p:spTree>
    <p:custDataLst>
      <p:tags r:id="rId1"/>
    </p:custDataLst>
    <p:extLst>
      <p:ext uri="{BB962C8B-B14F-4D97-AF65-F5344CB8AC3E}">
        <p14:creationId xmlns:p14="http://schemas.microsoft.com/office/powerpoint/2010/main" val="3221194612"/>
      </p:ext>
    </p:extLst>
  </p:cSld>
  <p:clrMapOvr>
    <a:masterClrMapping/>
  </p:clrMapOvr>
  <mc:AlternateContent xmlns:mc="http://schemas.openxmlformats.org/markup-compatibility/2006" xmlns:p14="http://schemas.microsoft.com/office/powerpoint/2010/main">
    <mc:Choice Requires="p14">
      <p:transition p14:dur="10" advTm="32000">
        <p:wipe/>
      </p:transition>
    </mc:Choice>
    <mc:Fallback xmlns="">
      <p:transition advTm="32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26" objId="10"/>
        <p14:triggerEvt type="onClick" time="1426" objId="10"/>
        <p14:stopEvt time="3364" objId="10"/>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80960"/>
            <a:ext cx="7772400" cy="695830"/>
          </a:xfrm>
        </p:spPr>
        <p:txBody>
          <a:bodyPr>
            <a:normAutofit fontScale="90000"/>
          </a:bodyPr>
          <a:lstStyle/>
          <a:p>
            <a:r>
              <a:rPr lang="en-US" u="sng" dirty="0"/>
              <a:t>STORYTIMES</a:t>
            </a:r>
          </a:p>
        </p:txBody>
      </p:sp>
      <p:sp>
        <p:nvSpPr>
          <p:cNvPr id="3" name="Subtitle 2"/>
          <p:cNvSpPr>
            <a:spLocks noGrp="1"/>
          </p:cNvSpPr>
          <p:nvPr>
            <p:ph type="subTitle" idx="1"/>
          </p:nvPr>
        </p:nvSpPr>
        <p:spPr>
          <a:xfrm>
            <a:off x="2083189" y="2076393"/>
            <a:ext cx="7772400" cy="962241"/>
          </a:xfrm>
        </p:spPr>
        <p:txBody>
          <a:bodyPr>
            <a:normAutofit/>
          </a:bodyPr>
          <a:lstStyle/>
          <a:p>
            <a:r>
              <a:rPr lang="en-US" sz="2200" dirty="0"/>
              <a:t>One service that has threatened the library’s success is story-times since they have been haphazardly done across the entire system.</a:t>
            </a:r>
          </a:p>
          <a:p>
            <a:pPr algn="l"/>
            <a:endParaRPr lang="en-US" dirty="0">
              <a:solidFill>
                <a:schemeClr val="tx1"/>
              </a:solidFill>
            </a:endParaRP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5" name="Picture 4"/>
          <p:cNvPicPr>
            <a:picLocks noChangeAspect="1"/>
          </p:cNvPicPr>
          <p:nvPr/>
        </p:nvPicPr>
        <p:blipFill>
          <a:blip r:embed="rId6"/>
          <a:stretch>
            <a:fillRect/>
          </a:stretch>
        </p:blipFill>
        <p:spPr>
          <a:xfrm>
            <a:off x="1840526" y="271474"/>
            <a:ext cx="5352752" cy="1009487"/>
          </a:xfrm>
          <a:prstGeom prst="rect">
            <a:avLst/>
          </a:prstGeom>
        </p:spPr>
      </p:pic>
      <p:pic>
        <p:nvPicPr>
          <p:cNvPr id="7" name="Picture 6">
            <a:hlinkClick r:id="rId7"/>
          </p:cNvPr>
          <p:cNvPicPr>
            <a:picLocks noChangeAspect="1"/>
          </p:cNvPicPr>
          <p:nvPr/>
        </p:nvPicPr>
        <p:blipFill>
          <a:blip r:embed="rId8"/>
          <a:stretch>
            <a:fillRect/>
          </a:stretch>
        </p:blipFill>
        <p:spPr>
          <a:xfrm>
            <a:off x="4012920" y="3008224"/>
            <a:ext cx="4179253" cy="2571848"/>
          </a:xfrm>
          <a:prstGeom prst="rect">
            <a:avLst/>
          </a:prstGeom>
        </p:spPr>
      </p:pic>
      <p:pic>
        <p:nvPicPr>
          <p:cNvPr id="9" name="SlideNarration27">
            <a:hlinkClick r:id="" action="ppaction://media"/>
            <a:extLst>
              <a:ext uri="{FF2B5EF4-FFF2-40B4-BE49-F238E27FC236}">
                <a16:creationId xmlns:a16="http://schemas.microsoft.com/office/drawing/2014/main" id="{72A27CBA-CCDF-444A-85AC-929A544D8C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855589" y="6032219"/>
            <a:ext cx="487363" cy="487363"/>
          </a:xfrm>
          <a:prstGeom prst="rect">
            <a:avLst/>
          </a:prstGeom>
        </p:spPr>
      </p:pic>
    </p:spTree>
    <p:custDataLst>
      <p:tags r:id="rId1"/>
    </p:custDataLst>
    <p:extLst>
      <p:ext uri="{BB962C8B-B14F-4D97-AF65-F5344CB8AC3E}">
        <p14:creationId xmlns:p14="http://schemas.microsoft.com/office/powerpoint/2010/main" val="1056608900"/>
      </p:ext>
    </p:extLst>
  </p:cSld>
  <p:clrMapOvr>
    <a:masterClrMapping/>
  </p:clrMapOvr>
  <mc:AlternateContent xmlns:mc="http://schemas.openxmlformats.org/markup-compatibility/2006" xmlns:p14="http://schemas.microsoft.com/office/powerpoint/2010/main">
    <mc:Choice Requires="p14">
      <p:transition p14:dur="10" advTm="31000">
        <p:wipe/>
      </p:transition>
    </mc:Choice>
    <mc:Fallback xmlns="">
      <p:transition advTm="31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510" objId="8"/>
        <p14:triggerEvt type="onClick" time="2510" objId="8"/>
        <p14:stopEvt time="5917" objId="8"/>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6880" y="2199410"/>
            <a:ext cx="8768862" cy="3293209"/>
          </a:xfrm>
          <a:prstGeom prst="rect">
            <a:avLst/>
          </a:prstGeom>
        </p:spPr>
        <p:txBody>
          <a:bodyPr wrap="square">
            <a:spAutoFit/>
          </a:bodyPr>
          <a:lstStyle/>
          <a:p>
            <a:pPr algn="ctr"/>
            <a:r>
              <a:rPr lang="en-US" sz="2000" dirty="0"/>
              <a:t>The public is the libraries greatest strength so to lose their support would be the greatest threat of all. Measure B, makes up over half of the Fresno County Public Library’s funding. </a:t>
            </a:r>
          </a:p>
          <a:p>
            <a:pPr algn="ctr"/>
            <a:endParaRPr lang="en-US" sz="2200" dirty="0"/>
          </a:p>
          <a:p>
            <a:pPr algn="ctr"/>
            <a:endParaRPr lang="en-US" sz="2200" dirty="0"/>
          </a:p>
          <a:p>
            <a:pPr algn="ctr"/>
            <a:endParaRPr lang="en-US" sz="2200" dirty="0"/>
          </a:p>
          <a:p>
            <a:pPr algn="ctr"/>
            <a:endParaRPr lang="en-US" sz="2200" dirty="0"/>
          </a:p>
          <a:p>
            <a:pPr algn="ctr"/>
            <a:endParaRPr lang="en-US" sz="2000" dirty="0"/>
          </a:p>
          <a:p>
            <a:pPr algn="ctr"/>
            <a:r>
              <a:rPr lang="en-US" sz="2000" dirty="0"/>
              <a:t>Without the public's approval of Measure B the library would have difficulty maintaining even the most basic library services. </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Picture 7"/>
          <p:cNvPicPr>
            <a:picLocks noChangeAspect="1"/>
          </p:cNvPicPr>
          <p:nvPr/>
        </p:nvPicPr>
        <p:blipFill>
          <a:blip r:embed="rId6"/>
          <a:stretch>
            <a:fillRect/>
          </a:stretch>
        </p:blipFill>
        <p:spPr>
          <a:xfrm>
            <a:off x="1840526" y="271474"/>
            <a:ext cx="5352752" cy="1009487"/>
          </a:xfrm>
          <a:prstGeom prst="rect">
            <a:avLst/>
          </a:prstGeom>
        </p:spPr>
      </p:pic>
      <p:sp>
        <p:nvSpPr>
          <p:cNvPr id="11" name="TextBox 10"/>
          <p:cNvSpPr txBox="1"/>
          <p:nvPr/>
        </p:nvSpPr>
        <p:spPr>
          <a:xfrm>
            <a:off x="2002302" y="1280960"/>
            <a:ext cx="8106898" cy="707886"/>
          </a:xfrm>
          <a:prstGeom prst="rect">
            <a:avLst/>
          </a:prstGeom>
          <a:noFill/>
        </p:spPr>
        <p:txBody>
          <a:bodyPr wrap="square" rtlCol="0">
            <a:spAutoFit/>
          </a:bodyPr>
          <a:lstStyle/>
          <a:p>
            <a:pPr algn="ctr"/>
            <a:r>
              <a:rPr lang="en-US" sz="4000" u="sng" dirty="0"/>
              <a:t>LOSS OF PUBLIC SUPPORT</a:t>
            </a:r>
          </a:p>
        </p:txBody>
      </p:sp>
      <p:pic>
        <p:nvPicPr>
          <p:cNvPr id="14" name="Picture 13">
            <a:hlinkClick r:id="rId7"/>
          </p:cNvPr>
          <p:cNvPicPr>
            <a:picLocks noChangeAspect="1"/>
          </p:cNvPicPr>
          <p:nvPr/>
        </p:nvPicPr>
        <p:blipFill>
          <a:blip r:embed="rId8"/>
          <a:stretch>
            <a:fillRect/>
          </a:stretch>
        </p:blipFill>
        <p:spPr>
          <a:xfrm>
            <a:off x="2633588" y="3146252"/>
            <a:ext cx="1318773" cy="1669333"/>
          </a:xfrm>
          <a:prstGeom prst="rect">
            <a:avLst/>
          </a:prstGeom>
        </p:spPr>
      </p:pic>
      <p:pic>
        <p:nvPicPr>
          <p:cNvPr id="16" name="Picture 15">
            <a:hlinkClick r:id="rId9"/>
          </p:cNvPr>
          <p:cNvPicPr>
            <a:picLocks noChangeAspect="1"/>
          </p:cNvPicPr>
          <p:nvPr/>
        </p:nvPicPr>
        <p:blipFill>
          <a:blip r:embed="rId10"/>
          <a:stretch>
            <a:fillRect/>
          </a:stretch>
        </p:blipFill>
        <p:spPr>
          <a:xfrm>
            <a:off x="3849972" y="3201152"/>
            <a:ext cx="6016171" cy="1559535"/>
          </a:xfrm>
          <a:prstGeom prst="rect">
            <a:avLst/>
          </a:prstGeom>
        </p:spPr>
      </p:pic>
      <p:pic>
        <p:nvPicPr>
          <p:cNvPr id="3" name="SlideNarration28">
            <a:hlinkClick r:id="" action="ppaction://media"/>
            <a:extLst>
              <a:ext uri="{FF2B5EF4-FFF2-40B4-BE49-F238E27FC236}">
                <a16:creationId xmlns:a16="http://schemas.microsoft.com/office/drawing/2014/main" id="{9C838595-413E-4B92-BC12-0E2CA69C653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744257" y="6065781"/>
            <a:ext cx="487363" cy="487363"/>
          </a:xfrm>
          <a:prstGeom prst="rect">
            <a:avLst/>
          </a:prstGeom>
        </p:spPr>
      </p:pic>
    </p:spTree>
    <p:custDataLst>
      <p:tags r:id="rId1"/>
    </p:custDataLst>
    <p:extLst>
      <p:ext uri="{BB962C8B-B14F-4D97-AF65-F5344CB8AC3E}">
        <p14:creationId xmlns:p14="http://schemas.microsoft.com/office/powerpoint/2010/main" val="2850178216"/>
      </p:ext>
    </p:extLst>
  </p:cSld>
  <p:clrMapOvr>
    <a:masterClrMapping/>
  </p:clrMapOvr>
  <mc:AlternateContent xmlns:mc="http://schemas.openxmlformats.org/markup-compatibility/2006" xmlns:p14="http://schemas.microsoft.com/office/powerpoint/2010/main">
    <mc:Choice Requires="p14">
      <p:transition p14:dur="10" advTm="26000">
        <p:wipe/>
      </p:transition>
    </mc:Choice>
    <mc:Fallback xmlns="">
      <p:transition advTm="2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86" objId="2"/>
        <p14:triggerEvt type="onClick" time="1887" objId="2"/>
        <p14:stopEvt time="4581"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Part 2: Strategic Plan</a:t>
            </a:r>
          </a:p>
        </p:txBody>
      </p:sp>
      <p:pic>
        <p:nvPicPr>
          <p:cNvPr id="4" name="Picture 3" descr="fcplbanner_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Tree>
    <p:extLst>
      <p:ext uri="{BB962C8B-B14F-4D97-AF65-F5344CB8AC3E}">
        <p14:creationId xmlns:p14="http://schemas.microsoft.com/office/powerpoint/2010/main" val="358609383"/>
      </p:ext>
    </p:extLst>
  </p:cSld>
  <p:clrMapOvr>
    <a:masterClrMapping/>
  </p:clrMapOvr>
  <mc:AlternateContent xmlns:mc="http://schemas.openxmlformats.org/markup-compatibility/2006" xmlns:p14="http://schemas.microsoft.com/office/powerpoint/2010/main">
    <mc:Choice Requires="p14">
      <p:transition p14:dur="10" advTm="2000">
        <p:wipe/>
      </p:transition>
    </mc:Choice>
    <mc:Fallback xmlns="">
      <p:transition advTm="2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60612"/>
            <a:ext cx="9144000" cy="2387600"/>
          </a:xfrm>
        </p:spPr>
        <p:txBody>
          <a:bodyPr/>
          <a:lstStyle/>
          <a:p>
            <a:r>
              <a:rPr lang="en-US" dirty="0"/>
              <a:t>FRESNO COUNTY PUBLIC LIBRARY</a:t>
            </a:r>
          </a:p>
        </p:txBody>
      </p:sp>
      <p:sp>
        <p:nvSpPr>
          <p:cNvPr id="3" name="Subtitle 2"/>
          <p:cNvSpPr>
            <a:spLocks noGrp="1"/>
          </p:cNvSpPr>
          <p:nvPr>
            <p:ph type="subTitle" idx="1"/>
          </p:nvPr>
        </p:nvSpPr>
        <p:spPr/>
        <p:txBody>
          <a:bodyPr/>
          <a:lstStyle/>
          <a:p>
            <a:r>
              <a:rPr lang="en-US" dirty="0"/>
              <a:t>STRATEGIC PLAN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612" y="470087"/>
            <a:ext cx="3200400" cy="7810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512" y="2810970"/>
            <a:ext cx="2857500" cy="26003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988" y="2810970"/>
            <a:ext cx="2057400" cy="2552700"/>
          </a:xfrm>
          <a:prstGeom prst="rect">
            <a:avLst/>
          </a:prstGeom>
        </p:spPr>
      </p:pic>
      <p:pic>
        <p:nvPicPr>
          <p:cNvPr id="8" name="Picture 7" descr="fcplbanner_20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9847" y="5566978"/>
            <a:ext cx="9157093" cy="129102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66462" y="5907689"/>
            <a:ext cx="609600" cy="609600"/>
          </a:xfrm>
          <a:prstGeom prst="rect">
            <a:avLst/>
          </a:prstGeom>
        </p:spPr>
      </p:pic>
    </p:spTree>
    <p:extLst>
      <p:ext uri="{BB962C8B-B14F-4D97-AF65-F5344CB8AC3E}">
        <p14:creationId xmlns:p14="http://schemas.microsoft.com/office/powerpoint/2010/main" val="998607318"/>
      </p:ext>
    </p:extLst>
  </p:cSld>
  <p:clrMapOvr>
    <a:masterClrMapping/>
  </p:clrMapOvr>
  <mc:AlternateContent xmlns:mc="http://schemas.openxmlformats.org/markup-compatibility/2006" xmlns:p14="http://schemas.microsoft.com/office/powerpoint/2010/main">
    <mc:Choice Requires="p14">
      <p:transition p14:dur="10" advTm="9254">
        <p:wipe/>
      </p:transition>
    </mc:Choice>
    <mc:Fallback xmlns="">
      <p:transition advTm="925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81" objId="7"/>
        <p14:triggerEvt type="onClick" time="1482" objId="7"/>
        <p14:stopEvt time="9254" objId="7"/>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72971"/>
          </a:xfrm>
        </p:spPr>
        <p:txBody>
          <a:bodyPr>
            <a:noAutofit/>
          </a:bodyPr>
          <a:lstStyle/>
          <a:p>
            <a:pPr algn="ctr"/>
            <a:r>
              <a:rPr lang="en-US" sz="2400" b="1" dirty="0">
                <a:latin typeface="+mn-lt"/>
              </a:rPr>
              <a:t>Goal  1</a:t>
            </a:r>
            <a:br>
              <a:rPr lang="en-US" sz="2000" b="1" dirty="0">
                <a:latin typeface="+mn-lt"/>
              </a:rPr>
            </a:br>
            <a:r>
              <a:rPr lang="en-US" sz="2000" b="1" dirty="0">
                <a:latin typeface="+mn-lt"/>
              </a:rPr>
              <a:t> </a:t>
            </a:r>
            <a:r>
              <a:rPr lang="en-US" sz="2000" dirty="0">
                <a:latin typeface="+mn-lt"/>
              </a:rPr>
              <a:t>Develop a marketing plan that targets Measure B programs and services to show taxpayers how their tax dollars are benefiting their community and to provide promotion of said services and programs.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0" y="2841003"/>
            <a:ext cx="5795683" cy="2560831"/>
          </a:xfrm>
        </p:spPr>
      </p:pic>
      <p:sp>
        <p:nvSpPr>
          <p:cNvPr id="5" name="Rectangle 4"/>
          <p:cNvSpPr/>
          <p:nvPr/>
        </p:nvSpPr>
        <p:spPr>
          <a:xfrm>
            <a:off x="6096000" y="1871700"/>
            <a:ext cx="6096000" cy="646331"/>
          </a:xfrm>
          <a:prstGeom prst="rect">
            <a:avLst/>
          </a:prstGeom>
        </p:spPr>
        <p:txBody>
          <a:bodyPr>
            <a:spAutoFit/>
          </a:bodyPr>
          <a:lstStyle/>
          <a:p>
            <a:r>
              <a:rPr lang="en-US" b="1" i="0" dirty="0">
                <a:solidFill>
                  <a:srgbClr val="000000"/>
                </a:solidFill>
                <a:effectLst/>
                <a:latin typeface="arial" panose="020B0604020202020204" pitchFamily="34" charset="0"/>
              </a:rPr>
              <a:t>Improvements to Library Programs &amp; Services Because of Measure B</a:t>
            </a:r>
            <a:endParaRPr lang="en-US" dirty="0"/>
          </a:p>
        </p:txBody>
      </p:sp>
      <p:pic>
        <p:nvPicPr>
          <p:cNvPr id="1026" name="Picture 2" descr="si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360" y="2178807"/>
            <a:ext cx="5406640" cy="27163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3" name="SlideNarration30">
            <a:hlinkClick r:id="" action="ppaction://media"/>
            <a:extLst>
              <a:ext uri="{FF2B5EF4-FFF2-40B4-BE49-F238E27FC236}">
                <a16:creationId xmlns:a16="http://schemas.microsoft.com/office/drawing/2014/main" id="{C52D8D66-0188-4F7D-A741-A7BABC649A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0199" y="5981901"/>
            <a:ext cx="487363" cy="487363"/>
          </a:xfrm>
          <a:prstGeom prst="rect">
            <a:avLst/>
          </a:prstGeom>
        </p:spPr>
      </p:pic>
    </p:spTree>
    <p:extLst>
      <p:ext uri="{BB962C8B-B14F-4D97-AF65-F5344CB8AC3E}">
        <p14:creationId xmlns:p14="http://schemas.microsoft.com/office/powerpoint/2010/main" val="2426436660"/>
      </p:ext>
    </p:extLst>
  </p:cSld>
  <p:clrMapOvr>
    <a:masterClrMapping/>
  </p:clrMapOvr>
  <mc:AlternateContent xmlns:mc="http://schemas.openxmlformats.org/markup-compatibility/2006" xmlns:p14="http://schemas.microsoft.com/office/powerpoint/2010/main">
    <mc:Choice Requires="p14">
      <p:transition p14:dur="10" advTm="19000">
        <p:wipe/>
      </p:transition>
    </mc:Choice>
    <mc:Fallback xmlns="">
      <p:transition advTm="1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47" objId="6"/>
        <p14:triggerEvt type="onClick" time="1547" objId="6"/>
        <p14:stopEvt time="5240" objId="6"/>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199" y="524363"/>
            <a:ext cx="10515600" cy="4768606"/>
          </a:xfrm>
        </p:spPr>
        <p:txBody>
          <a:bodyPr>
            <a:normAutofit/>
          </a:bodyPr>
          <a:lstStyle/>
          <a:p>
            <a:r>
              <a:rPr lang="en-US" dirty="0"/>
              <a:t>Objective:  Create a general marketing plan to promote services and programs paid for by Measure B funds</a:t>
            </a:r>
          </a:p>
          <a:p>
            <a:pPr lvl="1"/>
            <a:r>
              <a:rPr lang="en-US" dirty="0"/>
              <a:t>Demonstrate value to community, board of supervisors, the public, and the Measure B Citizens Review Panel</a:t>
            </a:r>
          </a:p>
          <a:p>
            <a:r>
              <a:rPr lang="en-US" dirty="0"/>
              <a:t>Action Plan:  Two annual events hosted by the library to highlight programs and services paid for by Measure B funds and to thank the public for supporting the library through tax dollars.</a:t>
            </a:r>
          </a:p>
          <a:p>
            <a:r>
              <a:rPr lang="en-US" dirty="0"/>
              <a:t>Assessment:  Library opinion poll/survey at the end of the year to determine user satisfaction, assess our performance, evaluate our programs and services and customer satisfaction to guide future programs and services.  </a:t>
            </a:r>
          </a:p>
          <a:p>
            <a:pPr lvl="1"/>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912" y="5476875"/>
            <a:ext cx="9782175" cy="138112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9814" y="5760720"/>
            <a:ext cx="863917" cy="863917"/>
          </a:xfrm>
          <a:prstGeom prst="rect">
            <a:avLst/>
          </a:prstGeom>
        </p:spPr>
      </p:pic>
    </p:spTree>
    <p:extLst>
      <p:ext uri="{BB962C8B-B14F-4D97-AF65-F5344CB8AC3E}">
        <p14:creationId xmlns:p14="http://schemas.microsoft.com/office/powerpoint/2010/main" val="1615658292"/>
      </p:ext>
    </p:extLst>
  </p:cSld>
  <p:clrMapOvr>
    <a:masterClrMapping/>
  </p:clrMapOvr>
  <mc:AlternateContent xmlns:mc="http://schemas.openxmlformats.org/markup-compatibility/2006" xmlns:p14="http://schemas.microsoft.com/office/powerpoint/2010/main">
    <mc:Choice Requires="p14">
      <p:transition p14:dur="10" advTm="60000">
        <p:wipe/>
      </p:transition>
    </mc:Choice>
    <mc:Fallback xmlns="">
      <p:transition advTm="6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747" y="522411"/>
            <a:ext cx="10515600" cy="1325563"/>
          </a:xfrm>
        </p:spPr>
        <p:txBody>
          <a:bodyPr>
            <a:normAutofit fontScale="90000"/>
          </a:bodyPr>
          <a:lstStyle/>
          <a:p>
            <a:pPr algn="ctr"/>
            <a:r>
              <a:rPr lang="en-US" b="1"/>
              <a:t>Goal 2</a:t>
            </a:r>
            <a:br>
              <a:rPr lang="en-US" b="1"/>
            </a:br>
            <a:r>
              <a:rPr lang="en-US" b="1"/>
              <a:t> </a:t>
            </a:r>
            <a:r>
              <a:rPr lang="en-US" dirty="0"/>
              <a:t>collaborate with educational and cultural organizations to enrich community experiences  </a:t>
            </a:r>
            <a:r>
              <a:rPr lang="en-US" dirty="0">
                <a:effectLst/>
              </a:rPr>
              <a:t> </a:t>
            </a:r>
            <a:r>
              <a:rPr lang="en-US" b="1" dirty="0"/>
              <a:t> </a:t>
            </a:r>
          </a:p>
        </p:txBody>
      </p:sp>
      <p:sp>
        <p:nvSpPr>
          <p:cNvPr id="3" name="Content Placeholder 2"/>
          <p:cNvSpPr>
            <a:spLocks noGrp="1"/>
          </p:cNvSpPr>
          <p:nvPr>
            <p:ph idx="1"/>
          </p:nvPr>
        </p:nvSpPr>
        <p:spPr>
          <a:xfrm>
            <a:off x="2781424" y="1690688"/>
            <a:ext cx="6144491" cy="4351338"/>
          </a:xfrm>
        </p:spPr>
        <p:txBody>
          <a:bodyPr/>
          <a:lstStyle/>
          <a:p>
            <a:endParaRPr lang="en-US" b="1" dirty="0"/>
          </a:p>
          <a:p>
            <a:endParaRPr lang="en-US" b="1" dirty="0"/>
          </a:p>
          <a:p>
            <a:pPr algn="ctr"/>
            <a:r>
              <a:rPr lang="en-US" b="1" dirty="0"/>
              <a:t>Objective</a:t>
            </a:r>
            <a:r>
              <a:rPr lang="en-US" dirty="0"/>
              <a:t>: </a:t>
            </a:r>
          </a:p>
          <a:p>
            <a:pPr marL="0" indent="0" algn="ctr">
              <a:buNone/>
            </a:pPr>
            <a:r>
              <a:rPr lang="en-US" dirty="0"/>
              <a:t>Collaborate with the</a:t>
            </a:r>
          </a:p>
          <a:p>
            <a:pPr marL="0" indent="0" algn="ctr">
              <a:buNone/>
            </a:pPr>
            <a:r>
              <a:rPr lang="en-US" dirty="0"/>
              <a:t> Sierra National Forest</a:t>
            </a:r>
          </a:p>
          <a:p>
            <a:endParaRPr lang="en-US" dirty="0"/>
          </a:p>
          <a:p>
            <a:pPr marL="514350" indent="-514350">
              <a:buFont typeface="+mj-lt"/>
              <a:buAutoNum type="arabicPeriod"/>
            </a:pPr>
            <a:endParaRPr lang="en-US" dirty="0"/>
          </a:p>
          <a:p>
            <a:endParaRPr lang="en-US" dirty="0"/>
          </a:p>
        </p:txBody>
      </p:sp>
      <p:pic>
        <p:nvPicPr>
          <p:cNvPr id="5" name="Picture 4"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48108"/>
            <a:ext cx="9157093" cy="12910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5915" y="2087725"/>
            <a:ext cx="3115963" cy="231388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16" y="2112137"/>
            <a:ext cx="3081534" cy="2289470"/>
          </a:xfrm>
          <a:prstGeom prst="rect">
            <a:avLst/>
          </a:prstGeom>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0538" y="5819183"/>
            <a:ext cx="812800" cy="812800"/>
          </a:xfrm>
          <a:prstGeom prst="rect">
            <a:avLst/>
          </a:prstGeom>
        </p:spPr>
      </p:pic>
    </p:spTree>
    <p:extLst>
      <p:ext uri="{BB962C8B-B14F-4D97-AF65-F5344CB8AC3E}">
        <p14:creationId xmlns:p14="http://schemas.microsoft.com/office/powerpoint/2010/main" val="1500487223"/>
      </p:ext>
    </p:extLst>
  </p:cSld>
  <p:clrMapOvr>
    <a:masterClrMapping/>
  </p:clrMapOvr>
  <mc:AlternateContent xmlns:mc="http://schemas.openxmlformats.org/markup-compatibility/2006" xmlns:p14="http://schemas.microsoft.com/office/powerpoint/2010/main">
    <mc:Choice Requires="p14">
      <p:transition spd="slow" p14:dur="2000" advTm="38797"/>
    </mc:Choice>
    <mc:Fallback xmlns="">
      <p:transition spd="slow" advTm="3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79" y="881201"/>
            <a:ext cx="5112895" cy="1325563"/>
          </a:xfrm>
        </p:spPr>
        <p:txBody>
          <a:bodyPr/>
          <a:lstStyle/>
          <a:p>
            <a:pPr algn="ctr"/>
            <a:r>
              <a:rPr lang="en-US" b="1" dirty="0"/>
              <a:t>Action Plan: </a:t>
            </a:r>
            <a:br>
              <a:rPr lang="en-US" b="1" dirty="0"/>
            </a:br>
            <a:endParaRPr lang="en-US" b="1" dirty="0"/>
          </a:p>
        </p:txBody>
      </p:sp>
      <p:sp>
        <p:nvSpPr>
          <p:cNvPr id="3" name="Content Placeholder 2"/>
          <p:cNvSpPr>
            <a:spLocks noGrp="1"/>
          </p:cNvSpPr>
          <p:nvPr>
            <p:ph idx="1"/>
          </p:nvPr>
        </p:nvSpPr>
        <p:spPr/>
        <p:txBody>
          <a:bodyPr/>
          <a:lstStyle/>
          <a:p>
            <a:endParaRPr lang="en-US" b="1" dirty="0"/>
          </a:p>
          <a:p>
            <a:pPr marL="514350" indent="-514350">
              <a:buFont typeface="+mj-lt"/>
              <a:buAutoNum type="arabicPeriod"/>
            </a:pPr>
            <a:r>
              <a:rPr lang="en-US" dirty="0"/>
              <a:t>Highlight Library Content</a:t>
            </a:r>
          </a:p>
          <a:p>
            <a:pPr marL="514350" indent="-514350">
              <a:buFont typeface="+mj-lt"/>
              <a:buAutoNum type="arabicPeriod"/>
            </a:pPr>
            <a:endParaRPr lang="en-US" dirty="0"/>
          </a:p>
          <a:p>
            <a:pPr marL="514350" indent="-514350">
              <a:buFont typeface="+mj-lt"/>
              <a:buAutoNum type="arabicPeriod"/>
            </a:pPr>
            <a:r>
              <a:rPr lang="en-US" dirty="0"/>
              <a:t>Displays</a:t>
            </a:r>
          </a:p>
          <a:p>
            <a:pPr marL="514350" indent="-514350">
              <a:buFont typeface="+mj-lt"/>
              <a:buAutoNum type="arabicPeriod"/>
            </a:pPr>
            <a:endParaRPr lang="en-US" dirty="0"/>
          </a:p>
          <a:p>
            <a:pPr marL="514350" indent="-514350">
              <a:buFont typeface="+mj-lt"/>
              <a:buAutoNum type="arabicPeriod"/>
            </a:pPr>
            <a:r>
              <a:rPr lang="en-US" dirty="0"/>
              <a:t>Programming</a:t>
            </a:r>
          </a:p>
          <a:p>
            <a:endParaRPr lang="en-US" dirty="0"/>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991" y="5566978"/>
            <a:ext cx="9157093" cy="1291022"/>
          </a:xfrm>
          <a:prstGeom prst="rect">
            <a:avLst/>
          </a:prstGeom>
        </p:spPr>
      </p:pic>
      <p:pic>
        <p:nvPicPr>
          <p:cNvPr id="7" name="Picture 6"/>
          <p:cNvPicPr>
            <a:picLocks noChangeAspect="1"/>
          </p:cNvPicPr>
          <p:nvPr/>
        </p:nvPicPr>
        <p:blipFill>
          <a:blip r:embed="rId6"/>
          <a:stretch>
            <a:fillRect/>
          </a:stretch>
        </p:blipFill>
        <p:spPr>
          <a:xfrm>
            <a:off x="6751404" y="296326"/>
            <a:ext cx="1837961" cy="1891731"/>
          </a:xfrm>
          <a:prstGeom prst="rect">
            <a:avLst/>
          </a:prstGeom>
        </p:spPr>
      </p:pic>
      <p:pic>
        <p:nvPicPr>
          <p:cNvPr id="8" name="Picture 7"/>
          <p:cNvPicPr>
            <a:picLocks noChangeAspect="1"/>
          </p:cNvPicPr>
          <p:nvPr/>
        </p:nvPicPr>
        <p:blipFill>
          <a:blip r:embed="rId7"/>
          <a:stretch>
            <a:fillRect/>
          </a:stretch>
        </p:blipFill>
        <p:spPr>
          <a:xfrm>
            <a:off x="9117769" y="1543983"/>
            <a:ext cx="2637018" cy="263701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0045" y="3476430"/>
            <a:ext cx="2581648" cy="1921678"/>
          </a:xfrm>
          <a:prstGeom prst="rect">
            <a:avLst/>
          </a:prstGeom>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72951" y="5806089"/>
            <a:ext cx="812800" cy="812800"/>
          </a:xfrm>
          <a:prstGeom prst="rect">
            <a:avLst/>
          </a:prstGeom>
        </p:spPr>
      </p:pic>
    </p:spTree>
    <p:extLst>
      <p:ext uri="{BB962C8B-B14F-4D97-AF65-F5344CB8AC3E}">
        <p14:creationId xmlns:p14="http://schemas.microsoft.com/office/powerpoint/2010/main" val="1266561080"/>
      </p:ext>
    </p:extLst>
  </p:cSld>
  <p:clrMapOvr>
    <a:masterClrMapping/>
  </p:clrMapOvr>
  <mc:AlternateContent xmlns:mc="http://schemas.openxmlformats.org/markup-compatibility/2006" xmlns:p14="http://schemas.microsoft.com/office/powerpoint/2010/main">
    <mc:Choice Requires="p14">
      <p:transition p14:dur="10" advTm="149000">
        <p:wipe/>
      </p:transition>
    </mc:Choice>
    <mc:Fallback xmlns="">
      <p:transition advTm="14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100" y="218698"/>
            <a:ext cx="7772400" cy="1470025"/>
          </a:xfrm>
        </p:spPr>
        <p:txBody>
          <a:bodyPr>
            <a:normAutofit fontScale="90000"/>
          </a:bodyPr>
          <a:lstStyle/>
          <a:p>
            <a:r>
              <a:rPr lang="en-US" dirty="0"/>
              <a:t>GOAL 3</a:t>
            </a:r>
            <a:br>
              <a:rPr lang="en-US" dirty="0"/>
            </a:br>
            <a:r>
              <a:rPr lang="en-US" sz="3200" dirty="0"/>
              <a:t>CONNECTING WITH NON-ENGLISH COMMUNITY</a:t>
            </a:r>
            <a:endParaRPr lang="en-US" dirty="0"/>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graphicFrame>
        <p:nvGraphicFramePr>
          <p:cNvPr id="6" name="Chart 5"/>
          <p:cNvGraphicFramePr/>
          <p:nvPr>
            <p:extLst>
              <p:ext uri="{D42A27DB-BD31-4B8C-83A1-F6EECF244321}">
                <p14:modId xmlns:p14="http://schemas.microsoft.com/office/powerpoint/2010/main" val="4165228497"/>
              </p:ext>
            </p:extLst>
          </p:nvPr>
        </p:nvGraphicFramePr>
        <p:xfrm>
          <a:off x="3035300" y="1688723"/>
          <a:ext cx="6096000" cy="3775143"/>
        </p:xfrm>
        <a:graphic>
          <a:graphicData uri="http://schemas.openxmlformats.org/drawingml/2006/chart">
            <c:chart xmlns:c="http://schemas.openxmlformats.org/drawingml/2006/chart" xmlns:r="http://schemas.openxmlformats.org/officeDocument/2006/relationships" r:id="rId6"/>
          </a:graphicData>
        </a:graphic>
      </p:graphicFrame>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2850178216"/>
      </p:ext>
    </p:extLst>
  </p:cSld>
  <p:clrMapOvr>
    <a:masterClrMapping/>
  </p:clrMapOvr>
  <mc:AlternateContent xmlns:mc="http://schemas.openxmlformats.org/markup-compatibility/2006" xmlns:p14="http://schemas.microsoft.com/office/powerpoint/2010/main">
    <mc:Choice Requires="p14">
      <p:transition p14:dur="10" advTm="29000">
        <p:wipe/>
      </p:transition>
    </mc:Choice>
    <mc:Fallback xmlns="">
      <p:transition advTm="2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Graphic spid="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2900" y="1229124"/>
            <a:ext cx="3682003" cy="1511222"/>
          </a:xfrm>
        </p:spPr>
        <p:txBody>
          <a:bodyPr>
            <a:normAutofit/>
          </a:bodyPr>
          <a:lstStyle/>
          <a:p>
            <a:pPr algn="l"/>
            <a:r>
              <a:rPr lang="en-US" dirty="0">
                <a:solidFill>
                  <a:schemeClr val="tx1"/>
                </a:solidFill>
              </a:rPr>
              <a:t>National Literacy Partnership</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10" name="TextBox 9"/>
          <p:cNvSpPr txBox="1"/>
          <p:nvPr/>
        </p:nvSpPr>
        <p:spPr>
          <a:xfrm>
            <a:off x="2882900" y="3246438"/>
            <a:ext cx="3865309" cy="1569660"/>
          </a:xfrm>
          <a:prstGeom prst="rect">
            <a:avLst/>
          </a:prstGeom>
          <a:noFill/>
        </p:spPr>
        <p:txBody>
          <a:bodyPr wrap="square" rtlCol="0" anchor="ctr">
            <a:spAutoFit/>
          </a:bodyPr>
          <a:lstStyle/>
          <a:p>
            <a:r>
              <a:rPr lang="en-US" sz="3200" dirty="0"/>
              <a:t>Weekly day &amp; evening classes</a:t>
            </a:r>
          </a:p>
          <a:p>
            <a:endParaRPr lang="en-US" sz="3200" dirty="0"/>
          </a:p>
        </p:txBody>
      </p:sp>
      <p:pic>
        <p:nvPicPr>
          <p:cNvPr id="11" name="Picture 10"/>
          <p:cNvPicPr>
            <a:picLocks noChangeAspect="1"/>
          </p:cNvPicPr>
          <p:nvPr/>
        </p:nvPicPr>
        <p:blipFill>
          <a:blip r:embed="rId6"/>
          <a:stretch>
            <a:fillRect/>
          </a:stretch>
        </p:blipFill>
        <p:spPr>
          <a:xfrm>
            <a:off x="7232658" y="1229124"/>
            <a:ext cx="2278227" cy="1511223"/>
          </a:xfrm>
          <a:prstGeom prst="rect">
            <a:avLst/>
          </a:prstGeom>
        </p:spPr>
      </p:pic>
      <p:pic>
        <p:nvPicPr>
          <p:cNvPr id="12" name="Picture 11" descr="Classroom-Silhouette-300p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2656" y="3309850"/>
            <a:ext cx="2278227" cy="1480061"/>
          </a:xfrm>
          <a:prstGeom prst="rect">
            <a:avLst/>
          </a:prstGeom>
        </p:spPr>
      </p:pic>
      <p:pic>
        <p:nvPicPr>
          <p:cNvPr id="14" name="Sound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2760011707"/>
      </p:ext>
    </p:extLst>
  </p:cSld>
  <p:clrMapOvr>
    <a:masterClrMapping/>
  </p:clrMapOvr>
  <mc:AlternateContent xmlns:mc="http://schemas.openxmlformats.org/markup-compatibility/2006" xmlns:p14="http://schemas.microsoft.com/office/powerpoint/2010/main">
    <mc:Choice Requires="p14">
      <p:transition p14:dur="10" advTm="26000">
        <p:wipe/>
      </p:transition>
    </mc:Choice>
    <mc:Fallback xmlns="">
      <p:transition advTm="2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3" presetClass="entr" presetSubtype="1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linds(horizont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3"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2900" y="469671"/>
            <a:ext cx="3891495" cy="1324213"/>
          </a:xfrm>
        </p:spPr>
        <p:txBody>
          <a:bodyPr>
            <a:normAutofit/>
          </a:bodyPr>
          <a:lstStyle/>
          <a:p>
            <a:pPr algn="l"/>
            <a:r>
              <a:rPr lang="en-US" dirty="0">
                <a:solidFill>
                  <a:schemeClr val="tx1"/>
                </a:solidFill>
              </a:rPr>
              <a:t>Establish a network of  volunteers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10" name="TextBox 9"/>
          <p:cNvSpPr txBox="1"/>
          <p:nvPr/>
        </p:nvSpPr>
        <p:spPr>
          <a:xfrm>
            <a:off x="2882900" y="2187464"/>
            <a:ext cx="3891495" cy="1569660"/>
          </a:xfrm>
          <a:prstGeom prst="rect">
            <a:avLst/>
          </a:prstGeom>
          <a:noFill/>
        </p:spPr>
        <p:txBody>
          <a:bodyPr wrap="square" rtlCol="0" anchor="ctr">
            <a:spAutoFit/>
          </a:bodyPr>
          <a:lstStyle/>
          <a:p>
            <a:r>
              <a:rPr lang="en-US" sz="3200" dirty="0"/>
              <a:t>Partnerships with local  institutions</a:t>
            </a:r>
          </a:p>
          <a:p>
            <a:endParaRPr lang="en-US" sz="3200" dirty="0"/>
          </a:p>
        </p:txBody>
      </p:sp>
      <p:pic>
        <p:nvPicPr>
          <p:cNvPr id="2" name="Picture 1" descr="Volunteers-300p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125" y="486516"/>
            <a:ext cx="2094920" cy="1494376"/>
          </a:xfrm>
          <a:prstGeom prst="rect">
            <a:avLst/>
          </a:prstGeom>
        </p:spPr>
      </p:pic>
      <p:pic>
        <p:nvPicPr>
          <p:cNvPr id="5" name="Picture 4" descr="institution-icon-300p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9377" y="2081893"/>
            <a:ext cx="1349018" cy="1349018"/>
          </a:xfrm>
          <a:prstGeom prst="rect">
            <a:avLst/>
          </a:prstGeom>
        </p:spPr>
      </p:pic>
      <p:sp>
        <p:nvSpPr>
          <p:cNvPr id="6" name="TextBox 5"/>
          <p:cNvSpPr txBox="1"/>
          <p:nvPr/>
        </p:nvSpPr>
        <p:spPr>
          <a:xfrm>
            <a:off x="2882900" y="3692525"/>
            <a:ext cx="4100987" cy="1077218"/>
          </a:xfrm>
          <a:prstGeom prst="rect">
            <a:avLst/>
          </a:prstGeom>
          <a:noFill/>
        </p:spPr>
        <p:txBody>
          <a:bodyPr wrap="square" rtlCol="0">
            <a:spAutoFit/>
          </a:bodyPr>
          <a:lstStyle/>
          <a:p>
            <a:r>
              <a:rPr lang="en-US" sz="3200" dirty="0"/>
              <a:t>Collection</a:t>
            </a:r>
            <a:r>
              <a:rPr lang="en-US" dirty="0"/>
              <a:t> </a:t>
            </a:r>
            <a:r>
              <a:rPr lang="en-US" sz="3200" dirty="0"/>
              <a:t>Development   </a:t>
            </a:r>
          </a:p>
        </p:txBody>
      </p:sp>
      <p:pic>
        <p:nvPicPr>
          <p:cNvPr id="7" name="Picture 6" descr="bookonscreen-300p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0670" y="3954673"/>
            <a:ext cx="1352627" cy="1127189"/>
          </a:xfrm>
          <a:prstGeom prst="rect">
            <a:avLst/>
          </a:prstGeom>
        </p:spPr>
      </p:pic>
      <p:pic>
        <p:nvPicPr>
          <p:cNvPr id="8" name="Picture 7" descr="1415291816-300p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3297" y="3563258"/>
            <a:ext cx="1479537" cy="729905"/>
          </a:xfrm>
          <a:prstGeom prst="rect">
            <a:avLst/>
          </a:prstGeom>
        </p:spPr>
      </p:pic>
      <p:pic>
        <p:nvPicPr>
          <p:cNvPr id="9" name="Picture 8" descr="emyller-books-300px.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3277" y="4293163"/>
            <a:ext cx="1269921" cy="952441"/>
          </a:xfrm>
          <a:prstGeom prst="rect">
            <a:avLst/>
          </a:prstGeom>
        </p:spPr>
      </p:pic>
      <p:pic>
        <p:nvPicPr>
          <p:cNvPr id="14" name="Sound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3229790408"/>
      </p:ext>
    </p:extLst>
  </p:cSld>
  <p:clrMapOvr>
    <a:masterClrMapping/>
  </p:clrMapOvr>
  <mc:AlternateContent xmlns:mc="http://schemas.openxmlformats.org/markup-compatibility/2006" xmlns:p14="http://schemas.microsoft.com/office/powerpoint/2010/main">
    <mc:Choice Requires="p14">
      <p:transition p14:dur="10" advTm="40000">
        <p:wipe/>
      </p:transition>
    </mc:Choice>
    <mc:Fallback xmlns="">
      <p:transition advTm="4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linds(horizont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4"/>
                </p:tgtEl>
              </p:cMediaNode>
            </p:audio>
          </p:childTnLst>
        </p:cTn>
      </p:par>
    </p:tnLst>
    <p:bldLst>
      <p:bldP spid="3" grpId="0" build="p"/>
      <p:bldP spid="10"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100" y="426720"/>
            <a:ext cx="7772400" cy="2036972"/>
          </a:xfrm>
        </p:spPr>
        <p:txBody>
          <a:bodyPr>
            <a:normAutofit fontScale="90000"/>
          </a:bodyPr>
          <a:lstStyle/>
          <a:p>
            <a:r>
              <a:rPr lang="en-US" dirty="0"/>
              <a:t>GOAL 4</a:t>
            </a:r>
            <a:br>
              <a:rPr lang="en-US" dirty="0"/>
            </a:br>
            <a:r>
              <a:rPr lang="en-US" sz="4400" dirty="0"/>
              <a:t>Fill the</a:t>
            </a:r>
            <a:r>
              <a:rPr lang="en-US" sz="4400" b="1" dirty="0"/>
              <a:t> </a:t>
            </a:r>
            <a:r>
              <a:rPr lang="en-US" sz="4400" dirty="0"/>
              <a:t>Void in Programs Available to the Infant to 18-Month Age Group </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3" name="Picture 2">
            <a:hlinkClick r:id="rId6"/>
          </p:cNvPr>
          <p:cNvPicPr>
            <a:picLocks noChangeAspect="1"/>
          </p:cNvPicPr>
          <p:nvPr/>
        </p:nvPicPr>
        <p:blipFill>
          <a:blip r:embed="rId7"/>
          <a:stretch>
            <a:fillRect/>
          </a:stretch>
        </p:blipFill>
        <p:spPr>
          <a:xfrm>
            <a:off x="4837626" y="2463692"/>
            <a:ext cx="2529841" cy="2966588"/>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504637" y="5913120"/>
            <a:ext cx="769663" cy="769663"/>
          </a:xfrm>
          <a:prstGeom prst="rect">
            <a:avLst/>
          </a:prstGeom>
        </p:spPr>
      </p:pic>
    </p:spTree>
    <p:custDataLst>
      <p:tags r:id="rId1"/>
    </p:custDataLst>
    <p:extLst>
      <p:ext uri="{BB962C8B-B14F-4D97-AF65-F5344CB8AC3E}">
        <p14:creationId xmlns:p14="http://schemas.microsoft.com/office/powerpoint/2010/main" val="2096113013"/>
      </p:ext>
    </p:extLst>
  </p:cSld>
  <p:clrMapOvr>
    <a:masterClrMapping/>
  </p:clrMapOvr>
  <mc:AlternateContent xmlns:mc="http://schemas.openxmlformats.org/markup-compatibility/2006" xmlns:p14="http://schemas.microsoft.com/office/powerpoint/2010/main">
    <mc:Choice Requires="p14">
      <p:transition p14:dur="10" advTm="9000">
        <p:wipe/>
      </p:transition>
    </mc:Choice>
    <mc:Fallback xmlns="">
      <p:transition advTm="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152"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100" y="218697"/>
            <a:ext cx="7772400" cy="737906"/>
          </a:xfrm>
        </p:spPr>
        <p:txBody>
          <a:bodyPr>
            <a:normAutofit/>
          </a:bodyPr>
          <a:lstStyle/>
          <a:p>
            <a:pPr algn="l"/>
            <a:r>
              <a:rPr lang="en-US" sz="3200" dirty="0"/>
              <a:t>GOAL 4 (CONTINUED)</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6" name="Picture 5">
            <a:hlinkClick r:id="rId6"/>
          </p:cNvPr>
          <p:cNvPicPr>
            <a:picLocks noChangeAspect="1"/>
          </p:cNvPicPr>
          <p:nvPr/>
        </p:nvPicPr>
        <p:blipFill>
          <a:blip r:embed="rId7"/>
          <a:stretch>
            <a:fillRect/>
          </a:stretch>
        </p:blipFill>
        <p:spPr>
          <a:xfrm>
            <a:off x="2197100" y="1814412"/>
            <a:ext cx="3810000" cy="3305175"/>
          </a:xfrm>
          <a:prstGeom prst="rect">
            <a:avLst/>
          </a:prstGeom>
        </p:spPr>
      </p:pic>
      <p:sp>
        <p:nvSpPr>
          <p:cNvPr id="8" name="TextBox 7"/>
          <p:cNvSpPr txBox="1"/>
          <p:nvPr/>
        </p:nvSpPr>
        <p:spPr>
          <a:xfrm>
            <a:off x="5362137" y="864701"/>
            <a:ext cx="5106572" cy="4739759"/>
          </a:xfrm>
          <a:prstGeom prst="rect">
            <a:avLst/>
          </a:prstGeom>
          <a:noFill/>
        </p:spPr>
        <p:txBody>
          <a:bodyPr wrap="square" rtlCol="0">
            <a:spAutoFit/>
          </a:bodyPr>
          <a:lstStyle/>
          <a:p>
            <a:r>
              <a:rPr lang="en-US" sz="3600" dirty="0"/>
              <a:t>OBJECTIVES:</a:t>
            </a:r>
          </a:p>
          <a:p>
            <a:pPr marL="1028700" lvl="1" indent="-571500">
              <a:buFont typeface="Wingdings" panose="05000000000000000000" pitchFamily="2" charset="2"/>
              <a:buChar char="v"/>
            </a:pPr>
            <a:r>
              <a:rPr lang="en-US" sz="1900" dirty="0"/>
              <a:t>Teach adults more about the importance of early literacy.</a:t>
            </a:r>
          </a:p>
          <a:p>
            <a:pPr lvl="1"/>
            <a:endParaRPr lang="en-US" sz="1900" dirty="0"/>
          </a:p>
          <a:p>
            <a:pPr marL="1028700" lvl="1" indent="-571500">
              <a:buFont typeface="Wingdings" panose="05000000000000000000" pitchFamily="2" charset="2"/>
              <a:buChar char="v"/>
            </a:pPr>
            <a:r>
              <a:rPr lang="en-US" sz="1900" dirty="0"/>
              <a:t>Nurture pre-reading skills in infants.</a:t>
            </a:r>
          </a:p>
          <a:p>
            <a:pPr lvl="1"/>
            <a:endParaRPr lang="en-US" sz="1900" dirty="0"/>
          </a:p>
          <a:p>
            <a:pPr marL="1028700" lvl="1" indent="-571500">
              <a:buFont typeface="Wingdings" panose="05000000000000000000" pitchFamily="2" charset="2"/>
              <a:buChar char="v"/>
            </a:pPr>
            <a:r>
              <a:rPr lang="en-US" sz="1900" dirty="0"/>
              <a:t>Promote resources and services the library offers.</a:t>
            </a:r>
          </a:p>
          <a:p>
            <a:pPr lvl="1"/>
            <a:endParaRPr lang="en-US" sz="1900" dirty="0"/>
          </a:p>
          <a:p>
            <a:pPr marL="1028700" lvl="1" indent="-571500">
              <a:buFont typeface="Wingdings" panose="05000000000000000000" pitchFamily="2" charset="2"/>
              <a:buChar char="v"/>
            </a:pPr>
            <a:r>
              <a:rPr lang="en-US" sz="1900" dirty="0"/>
              <a:t>Encourage early childhood reading, literacy and language skills.</a:t>
            </a:r>
          </a:p>
          <a:p>
            <a:pPr lvl="1"/>
            <a:endParaRPr lang="en-US" sz="1900" dirty="0"/>
          </a:p>
          <a:p>
            <a:pPr marL="1028700" lvl="1" indent="-571500">
              <a:buFont typeface="Wingdings" panose="05000000000000000000" pitchFamily="2" charset="2"/>
              <a:buChar char="v"/>
            </a:pPr>
            <a:r>
              <a:rPr lang="en-US" sz="1900" dirty="0"/>
              <a:t>Offer a supportive environment that encourages meaningful social interactions.</a:t>
            </a: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51310" y="5671974"/>
            <a:ext cx="883290" cy="883290"/>
          </a:xfrm>
          <a:prstGeom prst="rect">
            <a:avLst/>
          </a:prstGeom>
        </p:spPr>
      </p:pic>
    </p:spTree>
    <p:custDataLst>
      <p:tags r:id="rId1"/>
    </p:custDataLst>
    <p:extLst>
      <p:ext uri="{BB962C8B-B14F-4D97-AF65-F5344CB8AC3E}">
        <p14:creationId xmlns:p14="http://schemas.microsoft.com/office/powerpoint/2010/main" val="1352449693"/>
      </p:ext>
    </p:extLst>
  </p:cSld>
  <p:clrMapOvr>
    <a:masterClrMapping/>
  </p:clrMapOvr>
  <mc:AlternateContent xmlns:mc="http://schemas.openxmlformats.org/markup-compatibility/2006" xmlns:p14="http://schemas.microsoft.com/office/powerpoint/2010/main">
    <mc:Choice Requires="p14">
      <p:transition p14:dur="10" advTm="22000">
        <p:wipe/>
      </p:transition>
    </mc:Choice>
    <mc:Fallback xmlns="">
      <p:transition advTm="22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100" y="218697"/>
            <a:ext cx="7772400" cy="737906"/>
          </a:xfrm>
        </p:spPr>
        <p:txBody>
          <a:bodyPr>
            <a:normAutofit/>
          </a:bodyPr>
          <a:lstStyle/>
          <a:p>
            <a:pPr algn="l"/>
            <a:r>
              <a:rPr lang="en-US" sz="3200" dirty="0"/>
              <a:t>GOAL 4 (CONTINUED)</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2185279" y="956604"/>
            <a:ext cx="8271609" cy="646331"/>
          </a:xfrm>
          <a:prstGeom prst="rect">
            <a:avLst/>
          </a:prstGeom>
          <a:noFill/>
        </p:spPr>
        <p:txBody>
          <a:bodyPr wrap="square" rtlCol="0">
            <a:spAutoFit/>
          </a:bodyPr>
          <a:lstStyle/>
          <a:p>
            <a:r>
              <a:rPr lang="en-US" sz="3600" dirty="0"/>
              <a:t>ACTION PLAN:</a:t>
            </a:r>
          </a:p>
        </p:txBody>
      </p:sp>
      <p:pic>
        <p:nvPicPr>
          <p:cNvPr id="3" name="Picture 2">
            <a:hlinkClick r:id="rId6"/>
          </p:cNvPr>
          <p:cNvPicPr>
            <a:picLocks noChangeAspect="1"/>
          </p:cNvPicPr>
          <p:nvPr/>
        </p:nvPicPr>
        <p:blipFill rotWithShape="1">
          <a:blip r:embed="rId7"/>
          <a:srcRect t="82117" r="14308"/>
          <a:stretch/>
        </p:blipFill>
        <p:spPr>
          <a:xfrm>
            <a:off x="1524000" y="4652231"/>
            <a:ext cx="9144000" cy="927841"/>
          </a:xfrm>
          <a:prstGeom prst="rect">
            <a:avLst/>
          </a:prstGeom>
        </p:spPr>
      </p:pic>
      <p:pic>
        <p:nvPicPr>
          <p:cNvPr id="5" name="Picture 4"/>
          <p:cNvPicPr>
            <a:picLocks noChangeAspect="1"/>
          </p:cNvPicPr>
          <p:nvPr/>
        </p:nvPicPr>
        <p:blipFill>
          <a:blip r:embed="rId8"/>
          <a:stretch>
            <a:fillRect/>
          </a:stretch>
        </p:blipFill>
        <p:spPr>
          <a:xfrm>
            <a:off x="8437592" y="218697"/>
            <a:ext cx="2141509" cy="1252024"/>
          </a:xfrm>
          <a:prstGeom prst="rect">
            <a:avLst/>
          </a:prstGeom>
        </p:spPr>
      </p:pic>
      <p:sp>
        <p:nvSpPr>
          <p:cNvPr id="13" name="Rectangle 12"/>
          <p:cNvSpPr/>
          <p:nvPr/>
        </p:nvSpPr>
        <p:spPr>
          <a:xfrm>
            <a:off x="1885266" y="1595237"/>
            <a:ext cx="8693834" cy="3189206"/>
          </a:xfrm>
          <a:prstGeom prst="rect">
            <a:avLst/>
          </a:prstGeom>
        </p:spPr>
        <p:txBody>
          <a:bodyPr wrap="square">
            <a:spAutoFit/>
          </a:bodyPr>
          <a:lstStyle/>
          <a:p>
            <a:pPr marL="342900" indent="-342900">
              <a:lnSpc>
                <a:spcPct val="107000"/>
              </a:lnSpc>
              <a:buFont typeface="Wingdings" panose="05000000000000000000" pitchFamily="2" charset="2"/>
              <a:buChar char=""/>
            </a:pP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Add a 30 minute weekly program that uses the</a:t>
            </a:r>
            <a:r>
              <a:rPr lang="en-US" sz="2100" u="sng"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hlinkClick r:id="rId9"/>
              </a:rPr>
              <a:t> </a:t>
            </a:r>
            <a:r>
              <a:rPr lang="en-US" sz="2100" u="sng" dirty="0">
                <a:solidFill>
                  <a:srgbClr val="1155CC"/>
                </a:solidFill>
                <a:latin typeface="Calibri Light" panose="020F0302020204030204" pitchFamily="34" charset="0"/>
                <a:ea typeface="Times New Roman" panose="02020603050405020304" pitchFamily="18" charset="0"/>
                <a:cs typeface="Times New Roman" panose="02020603050405020304" pitchFamily="18" charset="0"/>
                <a:hlinkClick r:id="rId9"/>
              </a:rPr>
              <a:t>Babies Need Words Every Day Campaign</a:t>
            </a:r>
            <a:r>
              <a:rPr lang="en-US" sz="2100" u="sng"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hlinkClick r:id="rId10"/>
              </a:rPr>
              <a:t> </a:t>
            </a: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&amp;</a:t>
            </a:r>
            <a:r>
              <a:rPr lang="en-US" sz="2100" u="sng"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hlinkClick r:id="rId10"/>
              </a:rPr>
              <a:t> </a:t>
            </a:r>
            <a:r>
              <a:rPr lang="en-US" sz="2100" u="sng" dirty="0">
                <a:solidFill>
                  <a:srgbClr val="1155CC"/>
                </a:solidFill>
                <a:latin typeface="Calibri Light" panose="020F0302020204030204" pitchFamily="34" charset="0"/>
                <a:ea typeface="Times New Roman" panose="02020603050405020304" pitchFamily="18" charset="0"/>
                <a:cs typeface="Times New Roman" panose="02020603050405020304" pitchFamily="18" charset="0"/>
                <a:hlinkClick r:id="rId10"/>
              </a:rPr>
              <a:t>book list</a:t>
            </a: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 for ideas.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Create a display of books from the booklist &amp; promotional posters so parents and caregivers will have easy access to materials to bring home.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Greet patrons &amp; show the different resources and services offered at the library.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Invite everyone to mingle with each other and let their children play after. Use the</a:t>
            </a:r>
            <a:r>
              <a:rPr lang="en-US" sz="2100" u="sng"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hlinkClick r:id="rId11" invalidUrl="http://www.ala.org/alsc/sites/ala.org.alsc/files/content/issuesadv/babiesneedwords/BNWED_Talking Points for Librarians.pdf"/>
              </a:rPr>
              <a:t> </a:t>
            </a:r>
            <a:r>
              <a:rPr lang="en-US" sz="2100" u="sng" dirty="0">
                <a:solidFill>
                  <a:srgbClr val="1155CC"/>
                </a:solidFill>
                <a:latin typeface="Calibri Light" panose="020F0302020204030204" pitchFamily="34" charset="0"/>
                <a:ea typeface="Times New Roman" panose="02020603050405020304" pitchFamily="18" charset="0"/>
                <a:cs typeface="Times New Roman" panose="02020603050405020304" pitchFamily="18" charset="0"/>
                <a:hlinkClick r:id="rId11" invalidUrl="http://www.ala.org/alsc/sites/ala.org.alsc/files/content/issuesadv/babiesneedwords/BNWED_Talking Points for Librarians.pdf"/>
              </a:rPr>
              <a:t>talking points</a:t>
            </a:r>
            <a:r>
              <a:rPr lang="en-US" sz="2100" dirty="0">
                <a:solidFill>
                  <a:srgbClr val="333333"/>
                </a:solidFill>
                <a:latin typeface="Calibri Light" panose="020F0302020204030204" pitchFamily="34" charset="0"/>
                <a:ea typeface="Times New Roman" panose="02020603050405020304" pitchFamily="18" charset="0"/>
                <a:cs typeface="Times New Roman" panose="02020603050405020304" pitchFamily="18" charset="0"/>
              </a:rPr>
              <a:t> provided through the Babies Need Words Campaign to continue to educate. </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602878" y="5834204"/>
            <a:ext cx="854010" cy="854010"/>
          </a:xfrm>
          <a:prstGeom prst="rect">
            <a:avLst/>
          </a:prstGeom>
        </p:spPr>
      </p:pic>
    </p:spTree>
    <p:custDataLst>
      <p:tags r:id="rId1"/>
    </p:custDataLst>
    <p:extLst>
      <p:ext uri="{BB962C8B-B14F-4D97-AF65-F5344CB8AC3E}">
        <p14:creationId xmlns:p14="http://schemas.microsoft.com/office/powerpoint/2010/main" val="3464043666"/>
      </p:ext>
    </p:extLst>
  </p:cSld>
  <p:clrMapOvr>
    <a:masterClrMapping/>
  </p:clrMapOvr>
  <mc:AlternateContent xmlns:mc="http://schemas.openxmlformats.org/markup-compatibility/2006" xmlns:p14="http://schemas.microsoft.com/office/powerpoint/2010/main">
    <mc:Choice Requires="p14">
      <p:transition p14:dur="10" advTm="28000">
        <p:wipe/>
      </p:transition>
    </mc:Choice>
    <mc:Fallback xmlns="">
      <p:transition advTm="2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Fresno County Public Library</a:t>
            </a:r>
          </a:p>
        </p:txBody>
      </p:sp>
      <p:sp>
        <p:nvSpPr>
          <p:cNvPr id="3" name="Content Placeholder 2"/>
          <p:cNvSpPr>
            <a:spLocks noGrp="1"/>
          </p:cNvSpPr>
          <p:nvPr>
            <p:ph idx="1"/>
          </p:nvPr>
        </p:nvSpPr>
        <p:spPr/>
        <p:txBody>
          <a:bodyPr/>
          <a:lstStyle/>
          <a:p>
            <a:r>
              <a:rPr lang="en-US" dirty="0"/>
              <a:t>The Fresno County Public Library serves a large area located in the San Joaquin Valley through it’s Central Resource Library and 34 branches.</a:t>
            </a:r>
          </a:p>
          <a:p>
            <a:r>
              <a:rPr lang="en-US" dirty="0"/>
              <a:t>The library is part of a cooperative network of 10 public library jurisdictions called the San Joaquin Valley Library System that serve Fresno, Kern, Kings, Madera, Mariposa, Merced, and Tulare counties.</a:t>
            </a:r>
          </a:p>
          <a:p>
            <a:r>
              <a:rPr lang="en-US" dirty="0"/>
              <a:t>The Fresno County Public Library encourages an environment focused on community, learning opportunities, and access to quality resources through programming.</a:t>
            </a:r>
          </a:p>
        </p:txBody>
      </p:sp>
      <p:pic>
        <p:nvPicPr>
          <p:cNvPr id="6" name="Picture 5" descr="fcplbanner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6007100"/>
            <a:ext cx="609600" cy="609600"/>
          </a:xfrm>
          <a:prstGeom prst="rect">
            <a:avLst/>
          </a:prstGeom>
        </p:spPr>
      </p:pic>
    </p:spTree>
    <p:extLst>
      <p:ext uri="{BB962C8B-B14F-4D97-AF65-F5344CB8AC3E}">
        <p14:creationId xmlns:p14="http://schemas.microsoft.com/office/powerpoint/2010/main" val="967930970"/>
      </p:ext>
    </p:extLst>
  </p:cSld>
  <p:clrMapOvr>
    <a:masterClrMapping/>
  </p:clrMapOvr>
  <mc:AlternateContent xmlns:mc="http://schemas.openxmlformats.org/markup-compatibility/2006" xmlns:p14="http://schemas.microsoft.com/office/powerpoint/2010/main">
    <mc:Choice Requires="p14">
      <p:transition p14:dur="10" advTm="46219">
        <p:wipe/>
      </p:transition>
    </mc:Choice>
    <mc:Fallback xmlns="">
      <p:transition advTm="4621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22" objId="5"/>
        <p14:triggerEvt type="onClick" time="1622" objId="5"/>
        <p14:stopEvt time="46219" objId="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266" y="218697"/>
            <a:ext cx="8084234" cy="737906"/>
          </a:xfrm>
        </p:spPr>
        <p:txBody>
          <a:bodyPr>
            <a:normAutofit/>
          </a:bodyPr>
          <a:lstStyle/>
          <a:p>
            <a:pPr algn="l"/>
            <a:r>
              <a:rPr lang="en-US" sz="3200" dirty="0"/>
              <a:t>GOAL 4 (CONTINUED)</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1885267" y="956604"/>
            <a:ext cx="8571621" cy="646331"/>
          </a:xfrm>
          <a:prstGeom prst="rect">
            <a:avLst/>
          </a:prstGeom>
          <a:noFill/>
        </p:spPr>
        <p:txBody>
          <a:bodyPr wrap="square" rtlCol="0">
            <a:spAutoFit/>
          </a:bodyPr>
          <a:lstStyle/>
          <a:p>
            <a:r>
              <a:rPr lang="en-US" sz="3600" dirty="0"/>
              <a:t>ASSESSMENT:</a:t>
            </a:r>
          </a:p>
        </p:txBody>
      </p:sp>
      <p:sp>
        <p:nvSpPr>
          <p:cNvPr id="13" name="Rectangle 12"/>
          <p:cNvSpPr/>
          <p:nvPr/>
        </p:nvSpPr>
        <p:spPr>
          <a:xfrm>
            <a:off x="1885266" y="1595237"/>
            <a:ext cx="8693834" cy="3970318"/>
          </a:xfrm>
          <a:prstGeom prst="rect">
            <a:avLst/>
          </a:prstGeom>
        </p:spPr>
        <p:txBody>
          <a:bodyPr wrap="square">
            <a:spAutoFit/>
          </a:bodyPr>
          <a:lstStyle/>
          <a:p>
            <a:pPr marL="285750" indent="-285750">
              <a:buFont typeface="Wingdings" panose="05000000000000000000" pitchFamily="2" charset="2"/>
              <a:buChar char="v"/>
            </a:pPr>
            <a:r>
              <a:rPr lang="en-US" sz="2800" dirty="0"/>
              <a:t>Track the number of books circulating that are part of the Babies Need Words Everyday Campaign. </a:t>
            </a:r>
          </a:p>
          <a:p>
            <a:pPr marL="285750" indent="-285750">
              <a:buFont typeface="Wingdings" panose="05000000000000000000" pitchFamily="2" charset="2"/>
              <a:buChar char="v"/>
            </a:pPr>
            <a:r>
              <a:rPr lang="en-US" sz="2800" dirty="0"/>
              <a:t>Count how many children and how many adults attend the program each week and track its growth on a spreadsheet. </a:t>
            </a:r>
          </a:p>
          <a:p>
            <a:pPr marL="285750" indent="-285750">
              <a:buFont typeface="Wingdings" panose="05000000000000000000" pitchFamily="2" charset="2"/>
              <a:buChar char="v"/>
            </a:pPr>
            <a:r>
              <a:rPr lang="en-US" sz="2800" dirty="0"/>
              <a:t>The spreadsheet will have room for comments each week so any feedback or suggestions given by participants or others involved in this programming will be recorded.</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09760" y="5845404"/>
            <a:ext cx="762000" cy="762000"/>
          </a:xfrm>
          <a:prstGeom prst="rect">
            <a:avLst/>
          </a:prstGeom>
        </p:spPr>
      </p:pic>
    </p:spTree>
    <p:custDataLst>
      <p:tags r:id="rId1"/>
    </p:custDataLst>
    <p:extLst>
      <p:ext uri="{BB962C8B-B14F-4D97-AF65-F5344CB8AC3E}">
        <p14:creationId xmlns:p14="http://schemas.microsoft.com/office/powerpoint/2010/main" val="3944052372"/>
      </p:ext>
    </p:extLst>
  </p:cSld>
  <p:clrMapOvr>
    <a:masterClrMapping/>
  </p:clrMapOvr>
  <mc:AlternateContent xmlns:mc="http://schemas.openxmlformats.org/markup-compatibility/2006" xmlns:p14="http://schemas.microsoft.com/office/powerpoint/2010/main">
    <mc:Choice Requires="p14">
      <p:transition p14:dur="10" advTm="18500">
        <p:wipe/>
      </p:transition>
    </mc:Choice>
    <mc:Fallback xmlns="">
      <p:transition advTm="185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n-lt"/>
                <a:cs typeface="Times New Roman" panose="02020603050405020304" pitchFamily="18" charset="0"/>
              </a:rPr>
              <a:t>Goal 5</a:t>
            </a:r>
            <a:br>
              <a:rPr lang="en-US" dirty="0">
                <a:latin typeface="+mn-lt"/>
                <a:cs typeface="Times New Roman" panose="02020603050405020304" pitchFamily="18" charset="0"/>
              </a:rPr>
            </a:br>
            <a:r>
              <a:rPr lang="en-US" dirty="0">
                <a:latin typeface="+mn-lt"/>
                <a:cs typeface="Times New Roman" panose="02020603050405020304" pitchFamily="18" charset="0"/>
              </a:rPr>
              <a:t>Emergency Procedures</a:t>
            </a:r>
          </a:p>
        </p:txBody>
      </p:sp>
      <p:pic>
        <p:nvPicPr>
          <p:cNvPr id="5" name="Picture 4" descr="fcplbanner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7" name="Emergency Procedu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1586" y="5871164"/>
            <a:ext cx="708837" cy="708837"/>
          </a:xfrm>
          <a:prstGeom prst="rect">
            <a:avLst/>
          </a:prstGeom>
        </p:spPr>
      </p:pic>
    </p:spTree>
    <p:extLst>
      <p:ext uri="{BB962C8B-B14F-4D97-AF65-F5344CB8AC3E}">
        <p14:creationId xmlns:p14="http://schemas.microsoft.com/office/powerpoint/2010/main" val="1087166513"/>
      </p:ext>
    </p:extLst>
  </p:cSld>
  <p:clrMapOvr>
    <a:masterClrMapping/>
  </p:clrMapOvr>
  <mc:AlternateContent xmlns:mc="http://schemas.openxmlformats.org/markup-compatibility/2006" xmlns:p14="http://schemas.microsoft.com/office/powerpoint/2010/main">
    <mc:Choice Requires="p14">
      <p:transition p14:dur="10" advTm="6000">
        <p:wipe/>
      </p:transition>
    </mc:Choice>
    <mc:Fallback xmlns="">
      <p:transition advTm="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latin typeface="Times New Roman" panose="02020603050405020304" pitchFamily="18" charset="0"/>
                <a:cs typeface="Times New Roman" panose="02020603050405020304" pitchFamily="18" charset="0"/>
              </a:rPr>
              <a:t>Objective:</a:t>
            </a:r>
            <a:r>
              <a:rPr lang="en-US" sz="3200" dirty="0">
                <a:latin typeface="Times New Roman" panose="02020603050405020304" pitchFamily="18" charset="0"/>
                <a:cs typeface="Times New Roman" panose="02020603050405020304" pitchFamily="18" charset="0"/>
              </a:rPr>
              <a:t> Develop emergency procedures and an evacuation plan to train all library staff for emergency circumstances.</a:t>
            </a:r>
            <a:br>
              <a:rPr lang="en-US" sz="3200" dirty="0"/>
            </a:br>
            <a:endParaRPr lang="en-US" sz="3200" dirty="0"/>
          </a:p>
        </p:txBody>
      </p:sp>
      <p:sp>
        <p:nvSpPr>
          <p:cNvPr id="3" name="Content Placeholder 2"/>
          <p:cNvSpPr>
            <a:spLocks noGrp="1"/>
          </p:cNvSpPr>
          <p:nvPr>
            <p:ph idx="1"/>
          </p:nvPr>
        </p:nvSpPr>
        <p:spPr>
          <a:xfrm>
            <a:off x="1233377" y="2451490"/>
            <a:ext cx="4769126" cy="3665775"/>
          </a:xfrm>
        </p:spPr>
        <p:txBody>
          <a:bodyPr>
            <a:normAutofit lnSpcReduction="10000"/>
          </a:bodyPr>
          <a:lstStyle/>
          <a:p>
            <a:pPr marL="0" indent="0">
              <a:buNone/>
            </a:pPr>
            <a:r>
              <a:rPr lang="en-US" sz="2800" b="1" dirty="0">
                <a:latin typeface="Times New Roman" panose="02020603050405020304" pitchFamily="18" charset="0"/>
                <a:cs typeface="Times New Roman" panose="02020603050405020304" pitchFamily="18" charset="0"/>
              </a:rPr>
              <a:t>Action Plans for Unforeseen Emergencies</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i="0" dirty="0">
                <a:latin typeface="Times New Roman" panose="02020603050405020304" pitchFamily="18" charset="0"/>
                <a:cs typeface="Times New Roman" panose="02020603050405020304" pitchFamily="18" charset="0"/>
              </a:rPr>
              <a:t>Accidents/Serious Injury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i="0" dirty="0">
                <a:latin typeface="Times New Roman" panose="02020603050405020304" pitchFamily="18" charset="0"/>
                <a:cs typeface="Times New Roman" panose="02020603050405020304" pitchFamily="18" charset="0"/>
              </a:rPr>
              <a:t>Fire</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i="0" dirty="0">
                <a:latin typeface="Times New Roman" panose="02020603050405020304" pitchFamily="18" charset="0"/>
                <a:cs typeface="Times New Roman" panose="02020603050405020304" pitchFamily="18" charset="0"/>
              </a:rPr>
              <a:t>Bomb Threat(s) </a:t>
            </a:r>
          </a:p>
          <a:p>
            <a:pPr>
              <a:buFont typeface="Wingdings" panose="05000000000000000000" pitchFamily="2" charset="2"/>
              <a:buChar char="q"/>
            </a:pPr>
            <a:r>
              <a:rPr lang="en-US" sz="2800" i="0" dirty="0">
                <a:latin typeface="Times New Roman" panose="02020603050405020304" pitchFamily="18" charset="0"/>
                <a:cs typeface="Times New Roman" panose="02020603050405020304" pitchFamily="18" charset="0"/>
              </a:rPr>
              <a:t>Earthquake(s)</a:t>
            </a:r>
            <a:endParaRPr lang="en-US" sz="2800" dirty="0">
              <a:latin typeface="Times New Roman" panose="02020603050405020304" pitchFamily="18" charset="0"/>
              <a:cs typeface="Times New Roman" panose="02020603050405020304" pitchFamily="18" charset="0"/>
            </a:endParaRPr>
          </a:p>
          <a:p>
            <a:pPr marL="0" indent="0">
              <a:buNone/>
            </a:pPr>
            <a:br>
              <a:rPr lang="en-US" sz="2800" dirty="0"/>
            </a:b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942" y="1952511"/>
            <a:ext cx="2524302" cy="3365737"/>
          </a:xfrm>
          <a:prstGeom prst="rect">
            <a:avLst/>
          </a:prstGeom>
        </p:spPr>
      </p:pic>
      <p:pic>
        <p:nvPicPr>
          <p:cNvPr id="6" name="Picture 5"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2172" y="5745193"/>
            <a:ext cx="744143" cy="744143"/>
          </a:xfrm>
          <a:prstGeom prst="rect">
            <a:avLst/>
          </a:prstGeom>
        </p:spPr>
      </p:pic>
    </p:spTree>
    <p:extLst>
      <p:ext uri="{BB962C8B-B14F-4D97-AF65-F5344CB8AC3E}">
        <p14:creationId xmlns:p14="http://schemas.microsoft.com/office/powerpoint/2010/main" val="324309541"/>
      </p:ext>
    </p:extLst>
  </p:cSld>
  <p:clrMapOvr>
    <a:masterClrMapping/>
  </p:clrMapOvr>
  <mc:AlternateContent xmlns:mc="http://schemas.openxmlformats.org/markup-compatibility/2006" xmlns:p14="http://schemas.microsoft.com/office/powerpoint/2010/main">
    <mc:Choice Requires="p14">
      <p:transition p14:dur="10" advTm="22000">
        <p:wipe/>
      </p:transition>
    </mc:Choice>
    <mc:Fallback xmlns="">
      <p:transition advTm="22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692" y="338860"/>
            <a:ext cx="6150935" cy="712381"/>
          </a:xfrm>
        </p:spPr>
        <p:txBody>
          <a:bodyPr/>
          <a:lstStyle/>
          <a:p>
            <a:pPr algn="ctr"/>
            <a:r>
              <a:rPr lang="en-US" dirty="0">
                <a:latin typeface="Times New Roman" panose="02020603050405020304" pitchFamily="18" charset="0"/>
                <a:cs typeface="Times New Roman" panose="02020603050405020304" pitchFamily="18" charset="0"/>
              </a:rPr>
              <a:t>Accidents/Serious Injury</a:t>
            </a:r>
          </a:p>
        </p:txBody>
      </p:sp>
      <p:sp>
        <p:nvSpPr>
          <p:cNvPr id="3" name="Content Placeholder 2"/>
          <p:cNvSpPr>
            <a:spLocks noGrp="1"/>
          </p:cNvSpPr>
          <p:nvPr>
            <p:ph idx="1"/>
          </p:nvPr>
        </p:nvSpPr>
        <p:spPr>
          <a:xfrm>
            <a:off x="1591692" y="1400063"/>
            <a:ext cx="6634717" cy="4587949"/>
          </a:xfrm>
        </p:spPr>
        <p:txBody>
          <a:bodyPr>
            <a:normAutofit fontScale="70000" lnSpcReduction="20000"/>
          </a:bodyPr>
          <a:lstStyle/>
          <a:p>
            <a:pPr lvl="0"/>
            <a:r>
              <a:rPr lang="en-US" dirty="0">
                <a:latin typeface="Times New Roman" panose="02020603050405020304" pitchFamily="18" charset="0"/>
                <a:cs typeface="Times New Roman" panose="02020603050405020304" pitchFamily="18" charset="0"/>
              </a:rPr>
              <a:t>Inspect the area and the injured person to determine the possible danger and the extent of the injury. Do not move an injured person unless he or she is in imminent danger such as fire, flood, or poisonous gas. If you must move the injured person, do it quickly and cautiously as possible to a safe area. Advise the bystanders not to touch or move the injured person. </a:t>
            </a:r>
          </a:p>
          <a:p>
            <a:pPr lvl="0"/>
            <a:r>
              <a:rPr lang="en-US" b="1" dirty="0">
                <a:latin typeface="Times New Roman" panose="02020603050405020304" pitchFamily="18" charset="0"/>
                <a:cs typeface="Times New Roman" panose="02020603050405020304" pitchFamily="18" charset="0"/>
              </a:rPr>
              <a:t>Call 911 immediately</a:t>
            </a:r>
            <a:r>
              <a:rPr lang="en-US" dirty="0">
                <a:latin typeface="Times New Roman" panose="02020603050405020304" pitchFamily="18" charset="0"/>
                <a:cs typeface="Times New Roman" panose="02020603050405020304" pitchFamily="18" charset="0"/>
              </a:rPr>
              <a:t> if the injured person is unconscious or ask a staff to call if you are unable to. Whether the person is conscious or unconscious, it is best to call for an ambulance to ensure the condition of the injured person. </a:t>
            </a:r>
          </a:p>
          <a:p>
            <a:pPr lvl="0"/>
            <a:r>
              <a:rPr lang="en-US" dirty="0">
                <a:latin typeface="Times New Roman" panose="02020603050405020304" pitchFamily="18" charset="0"/>
                <a:cs typeface="Times New Roman" panose="02020603050405020304" pitchFamily="18" charset="0"/>
              </a:rPr>
              <a:t>Administer CPR or First Aid only if you or a staff are trained in these areas. A First Aid Kit should be easy to locate and used to minimize exposure of blood and body fluids. Try to keep the injured person calm and comfortable as much as possible. Remain with the injured person at all times if possible until emergency services arrives. </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172" y="193268"/>
            <a:ext cx="1417437" cy="1206796"/>
          </a:xfrm>
          <a:prstGeom prst="rect">
            <a:avLst/>
          </a:prstGeom>
        </p:spPr>
      </p:pic>
      <p:pic>
        <p:nvPicPr>
          <p:cNvPr id="8" name="Picture 7"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2754" y="5606816"/>
            <a:ext cx="9157093" cy="129102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172" y="1495932"/>
            <a:ext cx="3011261" cy="4015015"/>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7282" y="5842163"/>
            <a:ext cx="820327" cy="820327"/>
          </a:xfrm>
          <a:prstGeom prst="rect">
            <a:avLst/>
          </a:prstGeom>
        </p:spPr>
      </p:pic>
    </p:spTree>
    <p:extLst>
      <p:ext uri="{BB962C8B-B14F-4D97-AF65-F5344CB8AC3E}">
        <p14:creationId xmlns:p14="http://schemas.microsoft.com/office/powerpoint/2010/main" val="3250620674"/>
      </p:ext>
    </p:extLst>
  </p:cSld>
  <p:clrMapOvr>
    <a:masterClrMapping/>
  </p:clrMapOvr>
  <mc:AlternateContent xmlns:mc="http://schemas.openxmlformats.org/markup-compatibility/2006" xmlns:p14="http://schemas.microsoft.com/office/powerpoint/2010/main">
    <mc:Choice Requires="p14">
      <p:transition p14:dur="10" advTm="66000">
        <p:wipe/>
      </p:transition>
    </mc:Choice>
    <mc:Fallback xmlns="">
      <p:transition advTm="6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594" y="303028"/>
            <a:ext cx="5172739" cy="717698"/>
          </a:xfrm>
        </p:spPr>
        <p:txBody>
          <a:bodyPr/>
          <a:lstStyle/>
          <a:p>
            <a:pPr algn="ctr"/>
            <a:r>
              <a:rPr lang="en-US" dirty="0">
                <a:latin typeface="Times New Roman" panose="02020603050405020304" pitchFamily="18" charset="0"/>
                <a:cs typeface="Times New Roman" panose="02020603050405020304" pitchFamily="18" charset="0"/>
              </a:rPr>
              <a:t>Fire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30" y="3629160"/>
            <a:ext cx="2447528" cy="1758702"/>
          </a:xfrm>
          <a:prstGeom prst="rect">
            <a:avLst/>
          </a:prstGeom>
        </p:spPr>
      </p:pic>
      <p:sp>
        <p:nvSpPr>
          <p:cNvPr id="3" name="Content Placeholder 2"/>
          <p:cNvSpPr>
            <a:spLocks noGrp="1"/>
          </p:cNvSpPr>
          <p:nvPr>
            <p:ph idx="1"/>
          </p:nvPr>
        </p:nvSpPr>
        <p:spPr>
          <a:xfrm>
            <a:off x="2111324" y="1082317"/>
            <a:ext cx="5975498" cy="3742660"/>
          </a:xfrm>
        </p:spPr>
        <p:txBody>
          <a:bodyPr>
            <a:normAutofit fontScale="62500" lnSpcReduction="20000"/>
          </a:bodyPr>
          <a:lstStyle/>
          <a:p>
            <a:pPr lvl="0"/>
            <a:r>
              <a:rPr lang="en-US" dirty="0">
                <a:latin typeface="Times New Roman" panose="02020603050405020304" pitchFamily="18" charset="0"/>
                <a:cs typeface="Times New Roman" panose="02020603050405020304" pitchFamily="18" charset="0"/>
              </a:rPr>
              <a:t>Try to evacuate or remove anyone in immediate danger. Then locate the fire alarm and activate it.</a:t>
            </a:r>
          </a:p>
          <a:p>
            <a:pPr lvl="0"/>
            <a:r>
              <a:rPr lang="en-US" dirty="0">
                <a:latin typeface="Times New Roman" panose="02020603050405020304" pitchFamily="18" charset="0"/>
                <a:cs typeface="Times New Roman" panose="02020603050405020304" pitchFamily="18" charset="0"/>
              </a:rPr>
              <a:t>Call 911. If available, announce on the intercom to evacuate all staff and patrons in the building.</a:t>
            </a:r>
          </a:p>
          <a:p>
            <a:pPr lvl="0"/>
            <a:r>
              <a:rPr lang="en-US" dirty="0">
                <a:latin typeface="Times New Roman" panose="02020603050405020304" pitchFamily="18" charset="0"/>
                <a:cs typeface="Times New Roman" panose="02020603050405020304" pitchFamily="18" charset="0"/>
              </a:rPr>
              <a:t>Locate the fire extinguisher and attempt to extinguish the fire if you have received proper training on the use of a fire extinguisher. </a:t>
            </a:r>
          </a:p>
          <a:p>
            <a:pPr lvl="0"/>
            <a:r>
              <a:rPr lang="en-US" dirty="0">
                <a:latin typeface="Times New Roman" panose="02020603050405020304" pitchFamily="18" charset="0"/>
                <a:cs typeface="Times New Roman" panose="02020603050405020304" pitchFamily="18" charset="0"/>
              </a:rPr>
              <a:t>Advise all staff and patrons not to use the elevator(s) when the fire alarm has been sounded. </a:t>
            </a:r>
          </a:p>
          <a:p>
            <a:pPr lvl="0"/>
            <a:r>
              <a:rPr lang="en-US" dirty="0">
                <a:latin typeface="Times New Roman" panose="02020603050405020304" pitchFamily="18" charset="0"/>
                <a:cs typeface="Times New Roman" panose="02020603050405020304" pitchFamily="18" charset="0"/>
              </a:rPr>
              <a:t>Staff who are disabled and unable to walk should request assistance from those nearest them. If no one is available to provide assistance, continue to the closest stairway and shout for help.</a:t>
            </a:r>
          </a:p>
          <a:p>
            <a:pPr lvl="0"/>
            <a:r>
              <a:rPr lang="en-US" dirty="0">
                <a:latin typeface="Times New Roman" panose="02020603050405020304" pitchFamily="18" charset="0"/>
                <a:cs typeface="Times New Roman" panose="02020603050405020304" pitchFamily="18" charset="0"/>
              </a:rPr>
              <a:t>Be sure to advise Fire Department of staff who are trapped on a floor or may require assistance to evacuate. </a:t>
            </a:r>
          </a:p>
          <a:p>
            <a:endParaRPr lang="en-US" dirty="0"/>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216688" y="210578"/>
            <a:ext cx="3738806" cy="4985074"/>
          </a:xfrm>
          <a:prstGeom prst="rect">
            <a:avLst/>
          </a:prstGeom>
        </p:spPr>
      </p:pic>
      <p:pic>
        <p:nvPicPr>
          <p:cNvPr id="9" name="Picture 8" descr="fcplbanner_20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42176" y="5786928"/>
            <a:ext cx="877310" cy="877310"/>
          </a:xfrm>
          <a:prstGeom prst="rect">
            <a:avLst/>
          </a:prstGeom>
        </p:spPr>
      </p:pic>
    </p:spTree>
    <p:extLst>
      <p:ext uri="{BB962C8B-B14F-4D97-AF65-F5344CB8AC3E}">
        <p14:creationId xmlns:p14="http://schemas.microsoft.com/office/powerpoint/2010/main" val="2642316896"/>
      </p:ext>
    </p:extLst>
  </p:cSld>
  <p:clrMapOvr>
    <a:masterClrMapping/>
  </p:clrMapOvr>
  <mc:AlternateContent xmlns:mc="http://schemas.openxmlformats.org/markup-compatibility/2006" xmlns:p14="http://schemas.microsoft.com/office/powerpoint/2010/main">
    <mc:Choice Requires="p14">
      <p:transition p14:dur="10" advTm="69000">
        <p:wipe/>
      </p:transition>
    </mc:Choice>
    <mc:Fallback xmlns="">
      <p:transition advTm="6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100" y="534481"/>
            <a:ext cx="5927651" cy="781493"/>
          </a:xfrm>
        </p:spPr>
        <p:txBody>
          <a:bodyPr/>
          <a:lstStyle/>
          <a:p>
            <a:pPr algn="ctr"/>
            <a:r>
              <a:rPr lang="en-US" dirty="0">
                <a:latin typeface="Times New Roman" panose="02020603050405020304" pitchFamily="18" charset="0"/>
                <a:cs typeface="Times New Roman" panose="02020603050405020304" pitchFamily="18" charset="0"/>
              </a:rPr>
              <a:t>Bomb Threat(s)</a:t>
            </a:r>
          </a:p>
        </p:txBody>
      </p:sp>
      <p:sp>
        <p:nvSpPr>
          <p:cNvPr id="3" name="Content Placeholder 2"/>
          <p:cNvSpPr>
            <a:spLocks noGrp="1"/>
          </p:cNvSpPr>
          <p:nvPr>
            <p:ph idx="1"/>
          </p:nvPr>
        </p:nvSpPr>
        <p:spPr>
          <a:xfrm>
            <a:off x="6285741" y="647642"/>
            <a:ext cx="5528930" cy="5039834"/>
          </a:xfrm>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If you receive a bomb threat or discover a possible bomb or suspicious object(s), immediately notify your supervisor or manager, security (if available), or the Sheriff’s Dispatch Center at 600-3111. Then your supervisor or manager should immediately notify the Department Head about the situation. </a:t>
            </a:r>
          </a:p>
          <a:p>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681" y="1881175"/>
            <a:ext cx="3666263" cy="3482949"/>
          </a:xfrm>
          <a:prstGeom prst="rect">
            <a:avLst/>
          </a:prstGeom>
        </p:spPr>
      </p:pic>
      <p:pic>
        <p:nvPicPr>
          <p:cNvPr id="6" name="Picture 5"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5214" y="5800125"/>
            <a:ext cx="850915" cy="850915"/>
          </a:xfrm>
          <a:prstGeom prst="rect">
            <a:avLst/>
          </a:prstGeom>
        </p:spPr>
      </p:pic>
    </p:spTree>
    <p:extLst>
      <p:ext uri="{BB962C8B-B14F-4D97-AF65-F5344CB8AC3E}">
        <p14:creationId xmlns:p14="http://schemas.microsoft.com/office/powerpoint/2010/main" val="4144149343"/>
      </p:ext>
    </p:extLst>
  </p:cSld>
  <p:clrMapOvr>
    <a:masterClrMapping/>
  </p:clrMapOvr>
  <mc:AlternateContent xmlns:mc="http://schemas.openxmlformats.org/markup-compatibility/2006" xmlns:p14="http://schemas.microsoft.com/office/powerpoint/2010/main">
    <mc:Choice Requires="p14">
      <p:transition p14:dur="10" advTm="31000">
        <p:wipe/>
      </p:transition>
    </mc:Choice>
    <mc:Fallback xmlns="">
      <p:transition advTm="31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83781"/>
            <a:ext cx="9601200" cy="802758"/>
          </a:xfrm>
        </p:spPr>
        <p:txBody>
          <a:bodyPr/>
          <a:lstStyle/>
          <a:p>
            <a:pPr algn="ctr"/>
            <a:r>
              <a:rPr lang="en-US" dirty="0">
                <a:latin typeface="Times New Roman" panose="02020603050405020304" pitchFamily="18" charset="0"/>
                <a:cs typeface="Times New Roman" panose="02020603050405020304" pitchFamily="18" charset="0"/>
              </a:rPr>
              <a:t>Bomb Threat(s) continued…</a:t>
            </a:r>
          </a:p>
        </p:txBody>
      </p:sp>
      <p:sp>
        <p:nvSpPr>
          <p:cNvPr id="4" name="Content Placeholder 3"/>
          <p:cNvSpPr>
            <a:spLocks noGrp="1"/>
          </p:cNvSpPr>
          <p:nvPr>
            <p:ph sz="half" idx="1"/>
          </p:nvPr>
        </p:nvSpPr>
        <p:spPr>
          <a:xfrm>
            <a:off x="1371600" y="1626782"/>
            <a:ext cx="4447786" cy="2335618"/>
          </a:xfrm>
        </p:spPr>
        <p:txBody>
          <a:bodyPr>
            <a:normAutofit fontScale="62500" lnSpcReduction="20000"/>
          </a:bodyPr>
          <a:lstStyle/>
          <a:p>
            <a:pPr marL="0" lvl="0" indent="0">
              <a:buNone/>
            </a:pPr>
            <a:r>
              <a:rPr lang="en-US" sz="3600" b="1" dirty="0">
                <a:latin typeface="Times New Roman" panose="02020603050405020304" pitchFamily="18" charset="0"/>
                <a:cs typeface="Times New Roman" panose="02020603050405020304" pitchFamily="18" charset="0"/>
              </a:rPr>
              <a:t>Bomb threat received by phone:</a:t>
            </a:r>
          </a:p>
          <a:p>
            <a:pP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Attempt to get a staff’s attention and express the nature of the call. Have the staff disseminate the information to a supervisor or manager to contact Sheriff’s Dispatch Center at 600-3111 and the Department Head.</a:t>
            </a:r>
          </a:p>
          <a:p>
            <a:endParaRPr lang="en-US" dirty="0"/>
          </a:p>
        </p:txBody>
      </p:sp>
      <p:sp>
        <p:nvSpPr>
          <p:cNvPr id="5" name="Content Placeholder 4"/>
          <p:cNvSpPr>
            <a:spLocks noGrp="1"/>
          </p:cNvSpPr>
          <p:nvPr>
            <p:ph sz="half" idx="2"/>
          </p:nvPr>
        </p:nvSpPr>
        <p:spPr>
          <a:xfrm>
            <a:off x="6283842" y="1626781"/>
            <a:ext cx="4689347" cy="4240619"/>
          </a:xfrm>
        </p:spPr>
        <p:txBody>
          <a:bodyPr>
            <a:normAutofit fontScale="62500" lnSpcReduction="20000"/>
          </a:bodyPr>
          <a:lstStyle/>
          <a:p>
            <a:pPr marL="0" lvl="0" indent="0">
              <a:buNone/>
            </a:pPr>
            <a:r>
              <a:rPr lang="en-US" sz="2900" b="1" dirty="0"/>
              <a:t>While on the phone, attempt to retrieve the following information:</a:t>
            </a:r>
          </a:p>
          <a:p>
            <a:pPr>
              <a:buFont typeface="Wingdings" panose="05000000000000000000" pitchFamily="2" charset="2"/>
              <a:buChar char="q"/>
            </a:pPr>
            <a:r>
              <a:rPr lang="en-US" sz="2900" dirty="0"/>
              <a:t>Where is the bomb?</a:t>
            </a:r>
          </a:p>
          <a:p>
            <a:pPr>
              <a:buFont typeface="Wingdings" panose="05000000000000000000" pitchFamily="2" charset="2"/>
              <a:buChar char="q"/>
            </a:pPr>
            <a:r>
              <a:rPr lang="en-US" sz="2900" dirty="0"/>
              <a:t>When is it going to explode?</a:t>
            </a:r>
          </a:p>
          <a:p>
            <a:pPr>
              <a:buFont typeface="Wingdings" panose="05000000000000000000" pitchFamily="2" charset="2"/>
              <a:buChar char="q"/>
            </a:pPr>
            <a:r>
              <a:rPr lang="en-US" sz="2900" dirty="0"/>
              <a:t>What does it look like?</a:t>
            </a:r>
          </a:p>
          <a:p>
            <a:pPr>
              <a:buFont typeface="Wingdings" panose="05000000000000000000" pitchFamily="2" charset="2"/>
              <a:buChar char="q"/>
            </a:pPr>
            <a:r>
              <a:rPr lang="en-US" sz="2900" dirty="0"/>
              <a:t>What kind of bomb is it?</a:t>
            </a:r>
          </a:p>
          <a:p>
            <a:pPr>
              <a:buFont typeface="Wingdings" panose="05000000000000000000" pitchFamily="2" charset="2"/>
              <a:buChar char="q"/>
            </a:pPr>
            <a:r>
              <a:rPr lang="en-US" sz="2900" dirty="0"/>
              <a:t>What is the person’s name or organization?</a:t>
            </a:r>
          </a:p>
          <a:p>
            <a:pPr marL="0" lvl="0" indent="0">
              <a:buNone/>
            </a:pPr>
            <a:r>
              <a:rPr lang="en-US" sz="2900" b="1" dirty="0"/>
              <a:t>Make sure to record the phone conversation:</a:t>
            </a:r>
          </a:p>
          <a:p>
            <a:pPr>
              <a:buFont typeface="Wingdings" panose="05000000000000000000" pitchFamily="2" charset="2"/>
              <a:buChar char="q"/>
            </a:pPr>
            <a:r>
              <a:rPr lang="en-US" sz="2900" dirty="0"/>
              <a:t>Date and time of call</a:t>
            </a:r>
          </a:p>
          <a:p>
            <a:pPr>
              <a:buFont typeface="Wingdings" panose="05000000000000000000" pitchFamily="2" charset="2"/>
              <a:buChar char="q"/>
            </a:pPr>
            <a:r>
              <a:rPr lang="en-US" sz="2900" dirty="0"/>
              <a:t>Exact words of the caller</a:t>
            </a:r>
          </a:p>
          <a:p>
            <a:pPr>
              <a:buFont typeface="Wingdings" panose="05000000000000000000" pitchFamily="2" charset="2"/>
              <a:buChar char="q"/>
            </a:pPr>
            <a:r>
              <a:rPr lang="en-US" sz="2900" dirty="0"/>
              <a:t>Age, sex, adult or child</a:t>
            </a:r>
          </a:p>
          <a:p>
            <a:pPr>
              <a:buFont typeface="Wingdings" panose="05000000000000000000" pitchFamily="2" charset="2"/>
              <a:buChar char="q"/>
            </a:pPr>
            <a:r>
              <a:rPr lang="en-US" sz="2900" dirty="0"/>
              <a:t>Any speech pattern</a:t>
            </a:r>
          </a:p>
          <a:p>
            <a:pPr>
              <a:buFont typeface="Wingdings" panose="05000000000000000000" pitchFamily="2" charset="2"/>
              <a:buChar char="q"/>
            </a:pPr>
            <a:r>
              <a:rPr lang="en-US" sz="2900" dirty="0"/>
              <a:t>Background noises</a:t>
            </a:r>
          </a:p>
          <a:p>
            <a:endParaRPr lang="en-US" dirty="0"/>
          </a:p>
        </p:txBody>
      </p:sp>
      <p:pic>
        <p:nvPicPr>
          <p:cNvPr id="7" name="Picture 6"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812" y="3962400"/>
            <a:ext cx="1401470" cy="1562172"/>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4451" y="5867400"/>
            <a:ext cx="967364" cy="967364"/>
          </a:xfrm>
          <a:prstGeom prst="rect">
            <a:avLst/>
          </a:prstGeom>
        </p:spPr>
      </p:pic>
    </p:spTree>
    <p:extLst>
      <p:ext uri="{BB962C8B-B14F-4D97-AF65-F5344CB8AC3E}">
        <p14:creationId xmlns:p14="http://schemas.microsoft.com/office/powerpoint/2010/main" val="1518365457"/>
      </p:ext>
    </p:extLst>
  </p:cSld>
  <p:clrMapOvr>
    <a:masterClrMapping/>
  </p:clrMapOvr>
  <mc:AlternateContent xmlns:mc="http://schemas.openxmlformats.org/markup-compatibility/2006" xmlns:p14="http://schemas.microsoft.com/office/powerpoint/2010/main">
    <mc:Choice Requires="p14">
      <p:transition p14:dur="10" advTm="46000">
        <p:wipe/>
      </p:transition>
    </mc:Choice>
    <mc:Fallback xmlns="">
      <p:transition advTm="4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46615"/>
            <a:ext cx="9601200" cy="754912"/>
          </a:xfrm>
        </p:spPr>
        <p:txBody>
          <a:bodyPr/>
          <a:lstStyle/>
          <a:p>
            <a:pPr algn="ctr"/>
            <a:r>
              <a:rPr lang="en-US" dirty="0">
                <a:latin typeface="Times New Roman" panose="02020603050405020304" pitchFamily="18" charset="0"/>
                <a:cs typeface="Times New Roman" panose="02020603050405020304" pitchFamily="18" charset="0"/>
              </a:rPr>
              <a:t>Earthquake(s)</a:t>
            </a:r>
          </a:p>
        </p:txBody>
      </p:sp>
      <p:sp>
        <p:nvSpPr>
          <p:cNvPr id="3" name="Content Placeholder 2"/>
          <p:cNvSpPr>
            <a:spLocks noGrp="1"/>
          </p:cNvSpPr>
          <p:nvPr>
            <p:ph idx="1"/>
          </p:nvPr>
        </p:nvSpPr>
        <p:spPr>
          <a:xfrm>
            <a:off x="1371600" y="1101527"/>
            <a:ext cx="9601200" cy="4029740"/>
          </a:xfrm>
        </p:spPr>
        <p:txBody>
          <a:bodyPr>
            <a:normAutofit fontScale="92500" lnSpcReduction="20000"/>
          </a:bodyPr>
          <a:lstStyle/>
          <a:p>
            <a:pPr lvl="0"/>
            <a:r>
              <a:rPr lang="en-US" dirty="0">
                <a:latin typeface="Times New Roman" panose="02020603050405020304" pitchFamily="18" charset="0"/>
                <a:cs typeface="Times New Roman" panose="02020603050405020304" pitchFamily="18" charset="0"/>
              </a:rPr>
              <a:t>If you are indoors when an earthquake occurs, stay inside and locate the nearest desk, table or doorway to take shelter. If you cannot locate something durable or stand in the doorway, get on your hands and knees then cover your head with your hands and arms.</a:t>
            </a:r>
          </a:p>
          <a:p>
            <a:pPr lvl="0"/>
            <a:r>
              <a:rPr lang="en-US" dirty="0">
                <a:latin typeface="Times New Roman" panose="02020603050405020304" pitchFamily="18" charset="0"/>
                <a:cs typeface="Times New Roman" panose="02020603050405020304" pitchFamily="18" charset="0"/>
              </a:rPr>
              <a:t>If you are in building with floor levels, stay away from the windows, light fixtures, filing cabinets, and bookshelves. Do not attempt to use the elevator, instead locate the nearest desk, table or doorway.</a:t>
            </a:r>
          </a:p>
          <a:p>
            <a:pPr lvl="0"/>
            <a:r>
              <a:rPr lang="en-US" dirty="0">
                <a:latin typeface="Times New Roman" panose="02020603050405020304" pitchFamily="18" charset="0"/>
                <a:cs typeface="Times New Roman" panose="02020603050405020304" pitchFamily="18" charset="0"/>
              </a:rPr>
              <a:t>If you are outdoors when an earthquake occurs, locate an open area away from trees, building, walls, roadways, and power lines. </a:t>
            </a:r>
          </a:p>
          <a:p>
            <a:pPr lvl="0"/>
            <a:r>
              <a:rPr lang="en-US" dirty="0">
                <a:latin typeface="Times New Roman" panose="02020603050405020304" pitchFamily="18" charset="0"/>
                <a:cs typeface="Times New Roman" panose="02020603050405020304" pitchFamily="18" charset="0"/>
              </a:rPr>
              <a:t>If you are driving, pull to the side of the road, stop and remain in your vehicle until the earthquake has stopped. Avoid stopping under overpasses, electrical powerlines, light posts or sign posts.</a:t>
            </a:r>
          </a:p>
          <a:p>
            <a:endParaRPr lang="en-US" dirty="0"/>
          </a:p>
        </p:txBody>
      </p:sp>
      <p:pic>
        <p:nvPicPr>
          <p:cNvPr id="6" name="Picture 5"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5848" y="5697740"/>
            <a:ext cx="1055686" cy="1055686"/>
          </a:xfrm>
          <a:prstGeom prst="rect">
            <a:avLst/>
          </a:prstGeom>
        </p:spPr>
      </p:pic>
    </p:spTree>
    <p:extLst>
      <p:ext uri="{BB962C8B-B14F-4D97-AF65-F5344CB8AC3E}">
        <p14:creationId xmlns:p14="http://schemas.microsoft.com/office/powerpoint/2010/main" val="1869824601"/>
      </p:ext>
    </p:extLst>
  </p:cSld>
  <p:clrMapOvr>
    <a:masterClrMapping/>
  </p:clrMapOvr>
  <mc:AlternateContent xmlns:mc="http://schemas.openxmlformats.org/markup-compatibility/2006" xmlns:p14="http://schemas.microsoft.com/office/powerpoint/2010/main">
    <mc:Choice Requires="p14">
      <p:transition p14:dur="10" advTm="68000">
        <p:wipe/>
      </p:transition>
    </mc:Choice>
    <mc:Fallback xmlns="">
      <p:transition advTm="6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29" y="180832"/>
            <a:ext cx="7219666" cy="699448"/>
          </a:xfrm>
        </p:spPr>
        <p:txBody>
          <a:bodyPr/>
          <a:lstStyle/>
          <a:p>
            <a:r>
              <a:rPr lang="en-US" dirty="0"/>
              <a:t>Map of Fresno Central Library</a:t>
            </a: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7256" y="1692322"/>
            <a:ext cx="3726640" cy="2879677"/>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896" y="1692322"/>
            <a:ext cx="3726640" cy="287967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536" y="1665025"/>
            <a:ext cx="3797290" cy="2934269"/>
          </a:xfrm>
          <a:prstGeom prst="rect">
            <a:avLst/>
          </a:prstGeom>
        </p:spPr>
      </p:pic>
      <p:pic>
        <p:nvPicPr>
          <p:cNvPr id="7" name="Picture 6" descr="fcplbanner_20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12340" y="5838056"/>
            <a:ext cx="775054" cy="775054"/>
          </a:xfrm>
          <a:prstGeom prst="rect">
            <a:avLst/>
          </a:prstGeom>
        </p:spPr>
      </p:pic>
    </p:spTree>
    <p:extLst>
      <p:ext uri="{BB962C8B-B14F-4D97-AF65-F5344CB8AC3E}">
        <p14:creationId xmlns:p14="http://schemas.microsoft.com/office/powerpoint/2010/main" val="1390824432"/>
      </p:ext>
    </p:extLst>
  </p:cSld>
  <p:clrMapOvr>
    <a:masterClrMapping/>
  </p:clrMapOvr>
  <mc:AlternateContent xmlns:mc="http://schemas.openxmlformats.org/markup-compatibility/2006" xmlns:p14="http://schemas.microsoft.com/office/powerpoint/2010/main">
    <mc:Choice Requires="p14">
      <p:transition p14:dur="10" advTm="23000">
        <p:wipe/>
      </p:transition>
    </mc:Choice>
    <mc:Fallback xmlns="">
      <p:transition advTm="2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63456" y="1196162"/>
            <a:ext cx="7521550" cy="4230872"/>
          </a:xfrm>
          <a:prstGeom prst="rect">
            <a:avLst/>
          </a:prstGeom>
        </p:spPr>
      </p:pic>
      <p:pic>
        <p:nvPicPr>
          <p:cNvPr id="6" name="Picture 5"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7530" y="5836784"/>
            <a:ext cx="777597" cy="777597"/>
          </a:xfrm>
          <a:prstGeom prst="rect">
            <a:avLst/>
          </a:prstGeom>
        </p:spPr>
      </p:pic>
    </p:spTree>
    <p:extLst>
      <p:ext uri="{BB962C8B-B14F-4D97-AF65-F5344CB8AC3E}">
        <p14:creationId xmlns:p14="http://schemas.microsoft.com/office/powerpoint/2010/main" val="142704281"/>
      </p:ext>
    </p:extLst>
  </p:cSld>
  <p:clrMapOvr>
    <a:masterClrMapping/>
  </p:clrMapOvr>
  <mc:AlternateContent xmlns:mc="http://schemas.openxmlformats.org/markup-compatibility/2006" xmlns:p14="http://schemas.microsoft.com/office/powerpoint/2010/main">
    <mc:Choice Requires="p14">
      <p:transition p14:dur="10" advTm="9000">
        <p:wipe/>
      </p:transition>
    </mc:Choice>
    <mc:Fallback xmlns="">
      <p:transition advTm="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30" y="-194069"/>
            <a:ext cx="10515600" cy="1325563"/>
          </a:xfrm>
        </p:spPr>
        <p:txBody>
          <a:bodyPr/>
          <a:lstStyle/>
          <a:p>
            <a:r>
              <a:rPr lang="en-US"/>
              <a:t>Population </a:t>
            </a:r>
            <a:r>
              <a:rPr lang="en-US" dirty="0"/>
              <a:t>Demographics &amp; Economy</a:t>
            </a:r>
          </a:p>
        </p:txBody>
      </p:sp>
      <p:sp>
        <p:nvSpPr>
          <p:cNvPr id="3" name="Content Placeholder 2"/>
          <p:cNvSpPr>
            <a:spLocks noGrp="1"/>
          </p:cNvSpPr>
          <p:nvPr>
            <p:ph idx="1"/>
          </p:nvPr>
        </p:nvSpPr>
        <p:spPr>
          <a:xfrm>
            <a:off x="638082" y="888023"/>
            <a:ext cx="10515600" cy="4351338"/>
          </a:xfrm>
        </p:spPr>
        <p:txBody>
          <a:bodyPr>
            <a:normAutofit fontScale="92500" lnSpcReduction="10000"/>
          </a:bodyPr>
          <a:lstStyle/>
          <a:p>
            <a:r>
              <a:rPr lang="en-US" sz="2200" dirty="0"/>
              <a:t>According to 2010 census information compiled by the Stanford Center on Longevity and California State Library, Fresno County’s population is comprised of the following:</a:t>
            </a:r>
          </a:p>
          <a:p>
            <a:pPr lvl="1"/>
            <a:r>
              <a:rPr lang="en-US" sz="2200" dirty="0"/>
              <a:t>Hispanics –50% </a:t>
            </a:r>
          </a:p>
          <a:p>
            <a:pPr lvl="1"/>
            <a:r>
              <a:rPr lang="en-US" sz="2200" dirty="0"/>
              <a:t>White – 33%</a:t>
            </a:r>
          </a:p>
          <a:p>
            <a:pPr lvl="1"/>
            <a:r>
              <a:rPr lang="en-US" sz="2200" dirty="0"/>
              <a:t>Asian – 10%</a:t>
            </a:r>
          </a:p>
          <a:p>
            <a:pPr lvl="1"/>
            <a:r>
              <a:rPr lang="en-US" sz="2200" dirty="0"/>
              <a:t>African American – 5%</a:t>
            </a:r>
          </a:p>
          <a:p>
            <a:r>
              <a:rPr lang="en-US" sz="2200" dirty="0"/>
              <a:t>Age of Population</a:t>
            </a:r>
          </a:p>
          <a:p>
            <a:pPr lvl="1"/>
            <a:r>
              <a:rPr lang="en-US" sz="2200" dirty="0"/>
              <a:t>19-32 (196,108 persons)</a:t>
            </a:r>
          </a:p>
          <a:p>
            <a:pPr lvl="1"/>
            <a:r>
              <a:rPr lang="en-US" sz="2200" dirty="0"/>
              <a:t>46-64 (187,956 persons)</a:t>
            </a:r>
          </a:p>
          <a:p>
            <a:pPr lvl="1"/>
            <a:r>
              <a:rPr lang="en-US" sz="2200" dirty="0"/>
              <a:t>33-45 (146,663 persons)</a:t>
            </a:r>
          </a:p>
          <a:p>
            <a:r>
              <a:rPr lang="en-US" sz="2200" dirty="0"/>
              <a:t>San Joaquin Valley has a large farming community, which support nearly 20% of all jobs in the county.  Other jobs in the county include government positions, education and health service positions, and trade, transportation, and utilities positions.  The civilian labor force makes up approximately 61% of the population in Fresno and of this percentage 55% are female.</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155" y="2024343"/>
            <a:ext cx="2647950" cy="1733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1034" y="2062443"/>
            <a:ext cx="2695575" cy="1695450"/>
          </a:xfrm>
          <a:prstGeom prst="rect">
            <a:avLst/>
          </a:prstGeom>
        </p:spPr>
      </p:pic>
      <p:pic>
        <p:nvPicPr>
          <p:cNvPr id="7" name="Picture 6" descr="fcplbanner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4850" y="5920783"/>
            <a:ext cx="609600" cy="609600"/>
          </a:xfrm>
          <a:prstGeom prst="rect">
            <a:avLst/>
          </a:prstGeom>
        </p:spPr>
      </p:pic>
    </p:spTree>
    <p:extLst>
      <p:ext uri="{BB962C8B-B14F-4D97-AF65-F5344CB8AC3E}">
        <p14:creationId xmlns:p14="http://schemas.microsoft.com/office/powerpoint/2010/main" val="2651657566"/>
      </p:ext>
    </p:extLst>
  </p:cSld>
  <p:clrMapOvr>
    <a:masterClrMapping/>
  </p:clrMapOvr>
  <mc:AlternateContent xmlns:mc="http://schemas.openxmlformats.org/markup-compatibility/2006" xmlns:p14="http://schemas.microsoft.com/office/powerpoint/2010/main">
    <mc:Choice Requires="p14">
      <p:transition p14:dur="10" advTm="74606">
        <p:wipe/>
      </p:transition>
    </mc:Choice>
    <mc:Fallback xmlns="">
      <p:transition advTm="7460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47" objId="6"/>
        <p14:triggerEvt type="onClick" time="1647" objId="6"/>
        <p14:stopEvt time="74606" objId="6"/>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lstStyle/>
          <a:p>
            <a:r>
              <a:rPr lang="en-US" dirty="0"/>
              <a:t>Goal 6 </a:t>
            </a:r>
          </a:p>
        </p:txBody>
      </p:sp>
      <p:sp>
        <p:nvSpPr>
          <p:cNvPr id="3" name="Subtitle 2"/>
          <p:cNvSpPr>
            <a:spLocks noGrp="1"/>
          </p:cNvSpPr>
          <p:nvPr>
            <p:ph type="subTitle" idx="1"/>
          </p:nvPr>
        </p:nvSpPr>
        <p:spPr>
          <a:xfrm>
            <a:off x="2895600" y="2107503"/>
            <a:ext cx="6400800" cy="2344468"/>
          </a:xfrm>
        </p:spPr>
        <p:txBody>
          <a:bodyPr>
            <a:noAutofit/>
          </a:bodyPr>
          <a:lstStyle/>
          <a:p>
            <a:r>
              <a:rPr lang="en-US" sz="2800" dirty="0"/>
              <a:t>Respect and celebrate the diversity of our experiences and the cultural heritage of the community we serve by striving for inclusivity in our programs and services</a:t>
            </a:r>
            <a:r>
              <a:rPr lang="en-US" sz="2800" i="1" dirty="0"/>
              <a:t>. </a:t>
            </a:r>
            <a:endParaRPr lang="en-US" sz="2800" dirty="0"/>
          </a:p>
          <a:p>
            <a:br>
              <a:rPr lang="en-US" sz="1800" dirty="0"/>
            </a:br>
            <a:endParaRPr lang="en-US" sz="1800" dirty="0">
              <a:solidFill>
                <a:srgbClr val="000000"/>
              </a:solidFill>
            </a:endParaRP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96400" y="5697703"/>
            <a:ext cx="1051560" cy="1055760"/>
          </a:xfrm>
          <a:prstGeom prst="rect">
            <a:avLst/>
          </a:prstGeom>
        </p:spPr>
      </p:pic>
    </p:spTree>
    <p:custDataLst>
      <p:tags r:id="rId1"/>
    </p:custDataLst>
    <p:extLst>
      <p:ext uri="{BB962C8B-B14F-4D97-AF65-F5344CB8AC3E}">
        <p14:creationId xmlns:p14="http://schemas.microsoft.com/office/powerpoint/2010/main" val="1165936186"/>
      </p:ext>
    </p:extLst>
  </p:cSld>
  <p:clrMapOvr>
    <a:masterClrMapping/>
  </p:clrMapOvr>
  <mc:AlternateContent xmlns:mc="http://schemas.openxmlformats.org/markup-compatibility/2006" xmlns:p14="http://schemas.microsoft.com/office/powerpoint/2010/main">
    <mc:Choice Requires="p14">
      <p:transition p14:dur="10" advTm="19000">
        <p:wipe/>
      </p:transition>
    </mc:Choice>
    <mc:Fallback xmlns="">
      <p:transition advTm="1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6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600"/>
                                        <p:tgtEl>
                                          <p:spTgt spid="3">
                                            <p:txEl>
                                              <p:pRg st="1" end="1"/>
                                            </p:txEl>
                                          </p:spTgt>
                                        </p:tgtEl>
                                      </p:cBhvr>
                                    </p:animEffect>
                                  </p:childTnLst>
                                </p:cTn>
                              </p:par>
                            </p:childTnLst>
                          </p:cTn>
                        </p:par>
                        <p:par>
                          <p:cTn id="11" fill="hold">
                            <p:stCondLst>
                              <p:cond delay="600"/>
                            </p:stCondLst>
                            <p:childTnLst>
                              <p:par>
                                <p:cTn id="12" presetID="1" presetClass="mediacall" presetSubtype="0" fill="hold" nodeType="afterEffect">
                                  <p:stCondLst>
                                    <p:cond delay="0"/>
                                  </p:stCondLst>
                                  <p:childTnLst>
                                    <p:cmd type="call" cmd="playFrom(0.0)">
                                      <p:cBhvr>
                                        <p:cTn id="13" dur="18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a:bodyPr>
          <a:lstStyle/>
          <a:p>
            <a:r>
              <a:rPr lang="en-US" sz="2800" dirty="0"/>
              <a:t>6.1 Develop a collection development plan that reflects the interests and needs of the library’s diverse populations.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6" name="Subtitle 2"/>
          <p:cNvSpPr>
            <a:spLocks noGrp="1"/>
          </p:cNvSpPr>
          <p:nvPr>
            <p:ph type="subTitle" idx="1"/>
          </p:nvPr>
        </p:nvSpPr>
        <p:spPr>
          <a:xfrm>
            <a:off x="2895600" y="2107503"/>
            <a:ext cx="6400800" cy="2344468"/>
          </a:xfrm>
        </p:spPr>
        <p:txBody>
          <a:bodyPr>
            <a:noAutofit/>
          </a:bodyPr>
          <a:lstStyle/>
          <a:p>
            <a:pPr marL="457200" indent="-457200" algn="l">
              <a:buFont typeface="Arial" charset="0"/>
              <a:buChar char="•"/>
            </a:pPr>
            <a:r>
              <a:rPr lang="en-US" sz="2800" dirty="0"/>
              <a:t>Survey local cultural organizations and leaders</a:t>
            </a:r>
          </a:p>
          <a:p>
            <a:pPr marL="457200" indent="-457200" algn="l">
              <a:buFont typeface="Arial" charset="0"/>
              <a:buChar char="•"/>
            </a:pPr>
            <a:endParaRPr lang="en-US" sz="2800" dirty="0"/>
          </a:p>
          <a:p>
            <a:pPr marL="285750" indent="-285750" algn="l">
              <a:buFont typeface="Arial" charset="0"/>
              <a:buChar char="•"/>
            </a:pPr>
            <a:r>
              <a:rPr lang="en-US" sz="2800" dirty="0"/>
              <a:t>Develop collection development </a:t>
            </a:r>
            <a:br>
              <a:rPr lang="en-US" sz="2800" dirty="0"/>
            </a:br>
            <a:r>
              <a:rPr lang="en-US" sz="2800" dirty="0"/>
              <a:t>plan for books/resources to be implemented across all </a:t>
            </a:r>
            <a:br>
              <a:rPr lang="en-US" sz="2800" dirty="0"/>
            </a:br>
            <a:r>
              <a:rPr lang="en-US" sz="2800" dirty="0"/>
              <a:t>library departments </a:t>
            </a:r>
            <a:br>
              <a:rPr lang="en-US" sz="1800" dirty="0"/>
            </a:br>
            <a:endParaRPr lang="en-US" sz="1800" dirty="0">
              <a:solidFill>
                <a:srgbClr val="000000"/>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00" y="2921181"/>
            <a:ext cx="1714500" cy="1714500"/>
          </a:xfrm>
          <a:prstGeom prst="rect">
            <a:avLst/>
          </a:prstGeom>
        </p:spPr>
      </p:pic>
      <p:sp>
        <p:nvSpPr>
          <p:cNvPr id="8" name="Down Arrow 7"/>
          <p:cNvSpPr/>
          <p:nvPr/>
        </p:nvSpPr>
        <p:spPr>
          <a:xfrm>
            <a:off x="5539410" y="2716697"/>
            <a:ext cx="563137" cy="563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128760" y="5651543"/>
            <a:ext cx="980440" cy="980440"/>
          </a:xfrm>
          <a:prstGeom prst="rect">
            <a:avLst/>
          </a:prstGeom>
        </p:spPr>
      </p:pic>
    </p:spTree>
    <p:custDataLst>
      <p:tags r:id="rId1"/>
    </p:custDataLst>
    <p:extLst>
      <p:ext uri="{BB962C8B-B14F-4D97-AF65-F5344CB8AC3E}">
        <p14:creationId xmlns:p14="http://schemas.microsoft.com/office/powerpoint/2010/main" val="295202983"/>
      </p:ext>
    </p:extLst>
  </p:cSld>
  <p:clrMapOvr>
    <a:masterClrMapping/>
  </p:clrMapOvr>
  <mc:AlternateContent xmlns:mc="http://schemas.openxmlformats.org/markup-compatibility/2006" xmlns:p14="http://schemas.microsoft.com/office/powerpoint/2010/main">
    <mc:Choice Requires="p14">
      <p:transition p14:dur="10" advTm="83000">
        <p:wipe/>
      </p:transition>
    </mc:Choice>
    <mc:Fallback xmlns="">
      <p:transition advTm="8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a:bodyPr>
          <a:lstStyle/>
          <a:p>
            <a:r>
              <a:rPr lang="en-US" sz="2800" dirty="0"/>
              <a:t>6.2 Provide diverse programming and services that promote learning and understanding between and among the library’s diverse populations.</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7" name="Subtitle 2"/>
          <p:cNvSpPr txBox="1">
            <a:spLocks/>
          </p:cNvSpPr>
          <p:nvPr/>
        </p:nvSpPr>
        <p:spPr>
          <a:xfrm>
            <a:off x="2895600" y="2107503"/>
            <a:ext cx="6400800" cy="23444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charset="0"/>
              <a:buChar char="•"/>
            </a:pPr>
            <a:r>
              <a:rPr lang="en-US" sz="2800" dirty="0"/>
              <a:t>Survey local cultural organizations and leaders</a:t>
            </a:r>
          </a:p>
          <a:p>
            <a:pPr marL="457200" indent="-457200" algn="l">
              <a:buFont typeface="Arial" charset="0"/>
              <a:buChar char="•"/>
            </a:pPr>
            <a:endParaRPr lang="en-US" sz="2800" dirty="0"/>
          </a:p>
          <a:p>
            <a:pPr marL="285750" indent="-285750" algn="l">
              <a:buFont typeface="Arial" charset="0"/>
              <a:buChar char="•"/>
            </a:pPr>
            <a:r>
              <a:rPr lang="en-US" sz="2800" dirty="0"/>
              <a:t>Implement inclusionary programs</a:t>
            </a:r>
            <a:br>
              <a:rPr lang="en-US" sz="2800" dirty="0"/>
            </a:br>
            <a:r>
              <a:rPr lang="en-US" sz="2800" dirty="0"/>
              <a:t>such as book clubs, story-telling</a:t>
            </a:r>
            <a:br>
              <a:rPr lang="en-US" sz="2800" dirty="0"/>
            </a:br>
            <a:r>
              <a:rPr lang="en-US" sz="2800" dirty="0"/>
              <a:t>events, and other “high impact”</a:t>
            </a:r>
            <a:br>
              <a:rPr lang="en-US" sz="2800" dirty="0"/>
            </a:br>
            <a:r>
              <a:rPr lang="en-US" sz="2800" dirty="0"/>
              <a:t>programming</a:t>
            </a:r>
            <a:br>
              <a:rPr lang="en-US" sz="1800" dirty="0"/>
            </a:br>
            <a:endParaRPr lang="en-US" sz="1800" dirty="0">
              <a:solidFill>
                <a:srgbClr val="0000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00" y="2921181"/>
            <a:ext cx="1714500" cy="1714500"/>
          </a:xfrm>
          <a:prstGeom prst="rect">
            <a:avLst/>
          </a:prstGeom>
        </p:spPr>
      </p:pic>
      <p:sp>
        <p:nvSpPr>
          <p:cNvPr id="9" name="Down Arrow 8"/>
          <p:cNvSpPr/>
          <p:nvPr/>
        </p:nvSpPr>
        <p:spPr>
          <a:xfrm>
            <a:off x="5539410" y="2716697"/>
            <a:ext cx="563137" cy="563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450957" y="4373217"/>
            <a:ext cx="184731" cy="369332"/>
          </a:xfrm>
          <a:prstGeom prst="rect">
            <a:avLst/>
          </a:prstGeom>
          <a:noFill/>
        </p:spPr>
        <p:txBody>
          <a:bodyPr wrap="none" rtlCol="0">
            <a:spAutoFit/>
          </a:bodyPr>
          <a:lstStyle/>
          <a:p>
            <a:endParaRPr lang="en-US"/>
          </a:p>
        </p:txBody>
      </p:sp>
      <p:pic>
        <p:nvPicPr>
          <p:cNvPr id="11"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113999" y="5763782"/>
            <a:ext cx="868201" cy="868201"/>
          </a:xfrm>
          <a:prstGeom prst="rect">
            <a:avLst/>
          </a:prstGeom>
        </p:spPr>
      </p:pic>
    </p:spTree>
    <p:custDataLst>
      <p:tags r:id="rId1"/>
    </p:custDataLst>
    <p:extLst>
      <p:ext uri="{BB962C8B-B14F-4D97-AF65-F5344CB8AC3E}">
        <p14:creationId xmlns:p14="http://schemas.microsoft.com/office/powerpoint/2010/main" val="416536950"/>
      </p:ext>
    </p:extLst>
  </p:cSld>
  <p:clrMapOvr>
    <a:masterClrMapping/>
  </p:clrMapOvr>
  <mc:AlternateContent xmlns:mc="http://schemas.openxmlformats.org/markup-compatibility/2006" xmlns:p14="http://schemas.microsoft.com/office/powerpoint/2010/main">
    <mc:Choice Requires="p14">
      <p:transition p14:dur="10" advTm="83000">
        <p:wipe/>
      </p:transition>
    </mc:Choice>
    <mc:Fallback xmlns="">
      <p:transition advTm="8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a:bodyPr>
          <a:lstStyle/>
          <a:p>
            <a:r>
              <a:rPr lang="en-US" sz="2800" dirty="0"/>
              <a:t>6.3 Develop a cultural competency plan for the library staff that supports diversity efforts</a:t>
            </a:r>
            <a:br>
              <a:rPr lang="en-US" sz="2800" dirty="0"/>
            </a:br>
            <a:endParaRPr lang="en-US" sz="2800" dirty="0"/>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6" name="Subtitle 2"/>
          <p:cNvSpPr>
            <a:spLocks noGrp="1"/>
          </p:cNvSpPr>
          <p:nvPr>
            <p:ph type="subTitle" idx="1"/>
          </p:nvPr>
        </p:nvSpPr>
        <p:spPr>
          <a:xfrm>
            <a:off x="2895600" y="2107503"/>
            <a:ext cx="6400800" cy="2344468"/>
          </a:xfrm>
        </p:spPr>
        <p:txBody>
          <a:bodyPr>
            <a:noAutofit/>
          </a:bodyPr>
          <a:lstStyle/>
          <a:p>
            <a:pPr marL="285750" indent="-285750" algn="l">
              <a:buFont typeface="Arial" charset="0"/>
              <a:buChar char="•"/>
            </a:pPr>
            <a:r>
              <a:rPr lang="en-US" sz="2800" dirty="0"/>
              <a:t>Library-wide culturally competency assessment</a:t>
            </a:r>
          </a:p>
          <a:p>
            <a:pPr marL="285750" indent="-285750" algn="l">
              <a:buFont typeface="Arial" charset="0"/>
              <a:buChar char="•"/>
            </a:pPr>
            <a:r>
              <a:rPr lang="en-US" sz="2800" dirty="0"/>
              <a:t>Provide workshops and resources</a:t>
            </a:r>
          </a:p>
          <a:p>
            <a:pPr marL="285750" indent="-285750" algn="l">
              <a:buFont typeface="Arial" charset="0"/>
              <a:buChar char="•"/>
            </a:pPr>
            <a:r>
              <a:rPr lang="en-US" sz="2800" dirty="0"/>
              <a:t>Create committees and encourage participation among all staff</a:t>
            </a:r>
          </a:p>
          <a:p>
            <a:pPr marL="285750" indent="-285750" algn="l">
              <a:buFont typeface="Arial" charset="0"/>
              <a:buChar char="•"/>
            </a:pPr>
            <a:r>
              <a:rPr lang="en-US" sz="2800" dirty="0"/>
              <a:t>Create fora/talks from community cultural organizations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00" y="2921181"/>
            <a:ext cx="1714500" cy="1714500"/>
          </a:xfrm>
          <a:prstGeom prst="rect">
            <a:avLst/>
          </a:prstGeom>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96400" y="5819183"/>
            <a:ext cx="812800" cy="812800"/>
          </a:xfrm>
          <a:prstGeom prst="rect">
            <a:avLst/>
          </a:prstGeom>
        </p:spPr>
      </p:pic>
    </p:spTree>
    <p:custDataLst>
      <p:tags r:id="rId1"/>
    </p:custDataLst>
    <p:extLst>
      <p:ext uri="{BB962C8B-B14F-4D97-AF65-F5344CB8AC3E}">
        <p14:creationId xmlns:p14="http://schemas.microsoft.com/office/powerpoint/2010/main" val="2044195260"/>
      </p:ext>
    </p:extLst>
  </p:cSld>
  <p:clrMapOvr>
    <a:masterClrMapping/>
  </p:clrMapOvr>
  <mc:AlternateContent xmlns:mc="http://schemas.openxmlformats.org/markup-compatibility/2006" xmlns:p14="http://schemas.microsoft.com/office/powerpoint/2010/main">
    <mc:Choice Requires="p14">
      <p:transition p14:dur="10" advTm="89500">
        <p:wipe/>
      </p:transition>
    </mc:Choice>
    <mc:Fallback xmlns="">
      <p:transition advTm="895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a:t>To forge a material connection between the Fresno County Public Library and the community of senior citizens.</a:t>
            </a:r>
            <a:endParaRPr lang="en-US" dirty="0"/>
          </a:p>
        </p:txBody>
      </p:sp>
      <p:sp>
        <p:nvSpPr>
          <p:cNvPr id="3" name="Title 2"/>
          <p:cNvSpPr>
            <a:spLocks noGrp="1"/>
          </p:cNvSpPr>
          <p:nvPr>
            <p:ph type="title"/>
          </p:nvPr>
        </p:nvSpPr>
        <p:spPr/>
        <p:txBody>
          <a:bodyPr/>
          <a:lstStyle/>
          <a:p>
            <a:pPr algn="ctr"/>
            <a:r>
              <a:rPr lang="en-US" b="1" dirty="0"/>
              <a:t>Goal 7</a:t>
            </a:r>
          </a:p>
        </p:txBody>
      </p:sp>
      <p:pic>
        <p:nvPicPr>
          <p:cNvPr id="5" name="Picture 4" descr="fcplbanner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4"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1253" y="5855706"/>
            <a:ext cx="912387" cy="912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8000">
        <p:wipe/>
      </p:transition>
    </mc:Choice>
    <mc:Fallback xmlns="">
      <p:transition advTm="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28734"/>
            <a:ext cx="10515600" cy="4351338"/>
          </a:xfrm>
        </p:spPr>
        <p:txBody>
          <a:bodyPr/>
          <a:lstStyle/>
          <a:p>
            <a:r>
              <a:rPr lang="en-US" dirty="0"/>
              <a:t>Create senior spaces for the elderly to gather.</a:t>
            </a:r>
          </a:p>
          <a:p>
            <a:endParaRPr lang="en-US" dirty="0"/>
          </a:p>
          <a:p>
            <a:r>
              <a:rPr lang="en-US" dirty="0"/>
              <a:t>Offer programming tailored to the elderly demographic.</a:t>
            </a:r>
          </a:p>
          <a:p>
            <a:endParaRPr lang="en-US" dirty="0"/>
          </a:p>
          <a:p>
            <a:r>
              <a:rPr lang="en-US" dirty="0"/>
              <a:t>Expand and promote the collections of materials usable to people of poor eyesight.</a:t>
            </a:r>
          </a:p>
          <a:p>
            <a:endParaRPr lang="en-US" dirty="0"/>
          </a:p>
          <a:p>
            <a:r>
              <a:rPr lang="en-US" dirty="0"/>
              <a:t>Forge material connections with the senior community through outreach.</a:t>
            </a:r>
          </a:p>
        </p:txBody>
      </p:sp>
      <p:sp>
        <p:nvSpPr>
          <p:cNvPr id="3" name="Title 2"/>
          <p:cNvSpPr>
            <a:spLocks noGrp="1"/>
          </p:cNvSpPr>
          <p:nvPr>
            <p:ph type="title"/>
          </p:nvPr>
        </p:nvSpPr>
        <p:spPr>
          <a:xfrm>
            <a:off x="838200" y="-34282"/>
            <a:ext cx="10515600" cy="1325563"/>
          </a:xfrm>
        </p:spPr>
        <p:txBody>
          <a:bodyPr/>
          <a:lstStyle/>
          <a:p>
            <a:pPr algn="ctr"/>
            <a:r>
              <a:rPr lang="en-US" dirty="0"/>
              <a:t>Objectives</a:t>
            </a:r>
          </a:p>
        </p:txBody>
      </p:sp>
      <p:pic>
        <p:nvPicPr>
          <p:cNvPr id="6" name="Picture 5" descr="fcplbanner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5"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06309" y="5871612"/>
            <a:ext cx="856891" cy="8568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000">
        <p:wipe/>
      </p:transition>
    </mc:Choice>
    <mc:Fallback xmlns="">
      <p:transition advTm="2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153400" cy="4525963"/>
          </a:xfrm>
        </p:spPr>
        <p:txBody>
          <a:bodyPr>
            <a:noAutofit/>
          </a:bodyPr>
          <a:lstStyle/>
          <a:p>
            <a:r>
              <a:rPr lang="en-US" dirty="0"/>
              <a:t>Variety of Furniture with Wheel Chair Accessibility</a:t>
            </a:r>
            <a:endParaRPr lang="en-US" b="1" dirty="0"/>
          </a:p>
          <a:p>
            <a:endParaRPr lang="en-US" dirty="0"/>
          </a:p>
          <a:p>
            <a:endParaRPr lang="en-US" dirty="0"/>
          </a:p>
          <a:p>
            <a:r>
              <a:rPr lang="en-US" dirty="0"/>
              <a:t>Periodicals, </a:t>
            </a:r>
            <a:r>
              <a:rPr lang="en-US" dirty="0" err="1"/>
              <a:t>Audiobooks</a:t>
            </a:r>
            <a:r>
              <a:rPr lang="en-US" dirty="0"/>
              <a:t>, and Large Print Collection</a:t>
            </a:r>
          </a:p>
          <a:p>
            <a:pPr>
              <a:buNone/>
            </a:pPr>
            <a:endParaRPr lang="en-US" dirty="0"/>
          </a:p>
          <a:p>
            <a:pPr>
              <a:buNone/>
            </a:pPr>
            <a:endParaRPr lang="en-US" dirty="0"/>
          </a:p>
          <a:p>
            <a:r>
              <a:rPr lang="en-US" dirty="0"/>
              <a:t>Bulletin Board and Displays</a:t>
            </a:r>
          </a:p>
          <a:p>
            <a:endParaRPr lang="en-US" dirty="0"/>
          </a:p>
        </p:txBody>
      </p:sp>
      <p:sp>
        <p:nvSpPr>
          <p:cNvPr id="3" name="Title 2"/>
          <p:cNvSpPr>
            <a:spLocks noGrp="1"/>
          </p:cNvSpPr>
          <p:nvPr>
            <p:ph type="title"/>
          </p:nvPr>
        </p:nvSpPr>
        <p:spPr/>
        <p:txBody>
          <a:bodyPr/>
          <a:lstStyle/>
          <a:p>
            <a:r>
              <a:rPr lang="en-US" dirty="0"/>
              <a:t>Action Plan (Senior Spaces)</a:t>
            </a:r>
          </a:p>
        </p:txBody>
      </p:sp>
      <p:pic>
        <p:nvPicPr>
          <p:cNvPr id="4"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676400" y="6553200"/>
            <a:ext cx="304800" cy="304800"/>
          </a:xfrm>
          <a:prstGeom prst="rect">
            <a:avLst/>
          </a:prstGeom>
        </p:spPr>
      </p:pic>
      <p:pic>
        <p:nvPicPr>
          <p:cNvPr id="6" name="Picture 5" descr="fcplbanner_20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Recorded Sound">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8736" y="5673234"/>
            <a:ext cx="954944" cy="95494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2000">
        <p:wipe/>
      </p:transition>
    </mc:Choice>
    <mc:Fallback xmlns="">
      <p:transition advTm="32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998" fill="hold"/>
                                        <p:tgtEl>
                                          <p:spTgt spid="4"/>
                                        </p:tgtEl>
                                      </p:cBhvr>
                                    </p:cmd>
                                  </p:childTnLst>
                                </p:cTn>
                              </p:par>
                            </p:childTnLst>
                          </p:cTn>
                        </p:par>
                      </p:childTnLst>
                    </p:cTn>
                  </p:par>
                </p:childTnLst>
              </p:cTn>
              <p:nextCondLst>
                <p:cond evt="onClick" delay="0">
                  <p:tgtEl>
                    <p:spTgt spid="4"/>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4747" y="1459711"/>
            <a:ext cx="10515600" cy="4351338"/>
          </a:xfrm>
        </p:spPr>
        <p:txBody>
          <a:bodyPr>
            <a:normAutofit lnSpcReduction="10000"/>
          </a:bodyPr>
          <a:lstStyle/>
          <a:p>
            <a:r>
              <a:rPr lang="en-US" dirty="0"/>
              <a:t>Low Impact Exercises</a:t>
            </a:r>
          </a:p>
          <a:p>
            <a:endParaRPr lang="en-US" dirty="0"/>
          </a:p>
          <a:p>
            <a:r>
              <a:rPr lang="en-US" dirty="0"/>
              <a:t>Hobbies and Social Clubs</a:t>
            </a:r>
          </a:p>
          <a:p>
            <a:pPr lvl="1"/>
            <a:r>
              <a:rPr lang="en-US" dirty="0"/>
              <a:t>Pinochle and Bridge</a:t>
            </a:r>
          </a:p>
          <a:p>
            <a:pPr lvl="1"/>
            <a:r>
              <a:rPr lang="en-US" dirty="0"/>
              <a:t>Waltz and Swing Dancing</a:t>
            </a:r>
          </a:p>
          <a:p>
            <a:pPr lvl="1"/>
            <a:r>
              <a:rPr lang="en-US" dirty="0"/>
              <a:t>Book Clubs</a:t>
            </a:r>
          </a:p>
          <a:p>
            <a:pPr lvl="1"/>
            <a:endParaRPr lang="en-US" dirty="0"/>
          </a:p>
          <a:p>
            <a:r>
              <a:rPr lang="en-US" dirty="0"/>
              <a:t>Technology</a:t>
            </a:r>
          </a:p>
          <a:p>
            <a:pPr lvl="1"/>
            <a:r>
              <a:rPr lang="en-US" dirty="0"/>
              <a:t>Senior Video Game Night</a:t>
            </a:r>
          </a:p>
          <a:p>
            <a:pPr lvl="1"/>
            <a:r>
              <a:rPr lang="en-US" dirty="0"/>
              <a:t>Computer Literacy Classes</a:t>
            </a:r>
          </a:p>
        </p:txBody>
      </p:sp>
      <p:sp>
        <p:nvSpPr>
          <p:cNvPr id="3" name="Title 2"/>
          <p:cNvSpPr>
            <a:spLocks noGrp="1"/>
          </p:cNvSpPr>
          <p:nvPr>
            <p:ph type="title"/>
          </p:nvPr>
        </p:nvSpPr>
        <p:spPr>
          <a:xfrm>
            <a:off x="844747" y="97637"/>
            <a:ext cx="10515600" cy="1325563"/>
          </a:xfrm>
        </p:spPr>
        <p:txBody>
          <a:bodyPr>
            <a:normAutofit/>
          </a:bodyPr>
          <a:lstStyle/>
          <a:p>
            <a:r>
              <a:rPr lang="en-US" dirty="0"/>
              <a:t>Action Plan (Programming)</a:t>
            </a:r>
          </a:p>
        </p:txBody>
      </p:sp>
      <p:pic>
        <p:nvPicPr>
          <p:cNvPr id="7" name="Picture 6"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4" name="Picture 3" descr="7219fbfd541436275f73f4ea7bbf9b39.jpg"/>
          <p:cNvPicPr>
            <a:picLocks noChangeAspect="1"/>
          </p:cNvPicPr>
          <p:nvPr/>
        </p:nvPicPr>
        <p:blipFill>
          <a:blip r:embed="rId6" cstate="print"/>
          <a:stretch>
            <a:fillRect/>
          </a:stretch>
        </p:blipFill>
        <p:spPr>
          <a:xfrm>
            <a:off x="7578970" y="575878"/>
            <a:ext cx="3571875" cy="4762500"/>
          </a:xfrm>
          <a:prstGeom prst="rect">
            <a:avLst/>
          </a:prstGeom>
        </p:spPr>
      </p:pic>
      <p:pic>
        <p:nvPicPr>
          <p:cNvPr id="6"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7840" y="5806440"/>
            <a:ext cx="822960" cy="8229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7000">
        <p:wipe/>
      </p:transition>
    </mc:Choice>
    <mc:Fallback xmlns="">
      <p:transition advTm="2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4747" y="1228734"/>
            <a:ext cx="10515600" cy="4351338"/>
          </a:xfrm>
        </p:spPr>
        <p:txBody>
          <a:bodyPr>
            <a:normAutofit lnSpcReduction="10000"/>
          </a:bodyPr>
          <a:lstStyle/>
          <a:p>
            <a:r>
              <a:rPr lang="en-US" dirty="0" err="1"/>
              <a:t>Audiobooks</a:t>
            </a:r>
            <a:r>
              <a:rPr lang="en-US" dirty="0"/>
              <a:t> in Storage</a:t>
            </a:r>
          </a:p>
          <a:p>
            <a:pPr lvl="1"/>
            <a:r>
              <a:rPr lang="en-US" dirty="0"/>
              <a:t>Easy for Person’s of Poor Eyesight</a:t>
            </a:r>
          </a:p>
          <a:p>
            <a:pPr lvl="1"/>
            <a:r>
              <a:rPr lang="en-US" dirty="0"/>
              <a:t>Increases Diversity of Collection</a:t>
            </a:r>
          </a:p>
          <a:p>
            <a:endParaRPr lang="en-US" dirty="0"/>
          </a:p>
          <a:p>
            <a:r>
              <a:rPr lang="en-US" dirty="0"/>
              <a:t>Large Print in Storage</a:t>
            </a:r>
          </a:p>
          <a:p>
            <a:pPr lvl="1"/>
            <a:r>
              <a:rPr lang="en-US" dirty="0"/>
              <a:t>Easy for Person’s of Poor Eyesight</a:t>
            </a:r>
          </a:p>
          <a:p>
            <a:pPr lvl="1"/>
            <a:r>
              <a:rPr lang="en-US" dirty="0"/>
              <a:t>Increases Diversity of Collection</a:t>
            </a:r>
          </a:p>
          <a:p>
            <a:pPr lvl="1"/>
            <a:endParaRPr lang="en-US" dirty="0"/>
          </a:p>
          <a:p>
            <a:r>
              <a:rPr lang="en-US" dirty="0"/>
              <a:t>E-books on Overdrive</a:t>
            </a:r>
          </a:p>
          <a:p>
            <a:pPr lvl="1"/>
            <a:r>
              <a:rPr lang="en-US" dirty="0"/>
              <a:t>Overdrive Literacy Workshops</a:t>
            </a:r>
          </a:p>
          <a:p>
            <a:pPr lvl="1"/>
            <a:r>
              <a:rPr lang="en-US" dirty="0"/>
              <a:t>Employing Training</a:t>
            </a:r>
          </a:p>
        </p:txBody>
      </p:sp>
      <p:sp>
        <p:nvSpPr>
          <p:cNvPr id="3" name="Title 2"/>
          <p:cNvSpPr>
            <a:spLocks noGrp="1"/>
          </p:cNvSpPr>
          <p:nvPr>
            <p:ph type="title"/>
          </p:nvPr>
        </p:nvSpPr>
        <p:spPr>
          <a:xfrm>
            <a:off x="844747" y="0"/>
            <a:ext cx="10515600" cy="1325563"/>
          </a:xfrm>
        </p:spPr>
        <p:txBody>
          <a:bodyPr>
            <a:normAutofit/>
          </a:bodyPr>
          <a:lstStyle/>
          <a:p>
            <a:r>
              <a:rPr lang="en-US" dirty="0"/>
              <a:t>Action Plan (Library Materials)</a:t>
            </a:r>
          </a:p>
        </p:txBody>
      </p:sp>
      <p:pic>
        <p:nvPicPr>
          <p:cNvPr id="5" name="Picture 4"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4"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6091" y="5886091"/>
            <a:ext cx="743309" cy="74330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000">
        <p:wipe/>
      </p:transition>
    </mc:Choice>
    <mc:Fallback xmlns="">
      <p:transition advTm="39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Action Plan (Outreach)</a:t>
            </a:r>
          </a:p>
        </p:txBody>
      </p:sp>
      <p:sp>
        <p:nvSpPr>
          <p:cNvPr id="4" name="Content Placeholder 1"/>
          <p:cNvSpPr>
            <a:spLocks noGrp="1"/>
          </p:cNvSpPr>
          <p:nvPr>
            <p:ph idx="1"/>
          </p:nvPr>
        </p:nvSpPr>
        <p:spPr>
          <a:xfrm>
            <a:off x="1981200" y="1481329"/>
            <a:ext cx="8229600" cy="4525963"/>
          </a:xfrm>
        </p:spPr>
        <p:txBody>
          <a:bodyPr>
            <a:normAutofit/>
          </a:bodyPr>
          <a:lstStyle/>
          <a:p>
            <a:r>
              <a:rPr lang="en-US" dirty="0"/>
              <a:t>Senior Pop-Up Library</a:t>
            </a:r>
          </a:p>
          <a:p>
            <a:pPr lvl="1"/>
            <a:r>
              <a:rPr lang="en-US" dirty="0"/>
              <a:t>Functions as a Book Mobile</a:t>
            </a:r>
          </a:p>
          <a:p>
            <a:pPr lvl="1"/>
            <a:r>
              <a:rPr lang="en-US" dirty="0"/>
              <a:t>Capacity of 650 Items</a:t>
            </a:r>
          </a:p>
          <a:p>
            <a:pPr lvl="1"/>
            <a:r>
              <a:rPr lang="en-US" dirty="0"/>
              <a:t>Increase the Hours and Locations</a:t>
            </a:r>
          </a:p>
          <a:p>
            <a:endParaRPr lang="en-US" dirty="0"/>
          </a:p>
          <a:p>
            <a:r>
              <a:rPr lang="en-US" dirty="0"/>
              <a:t>Books by Mail Program</a:t>
            </a:r>
          </a:p>
          <a:p>
            <a:pPr lvl="1"/>
            <a:r>
              <a:rPr lang="en-US" dirty="0"/>
              <a:t>Increase Maximum Items from 3 to 5.</a:t>
            </a:r>
          </a:p>
          <a:p>
            <a:pPr lvl="1"/>
            <a:r>
              <a:rPr lang="en-US" dirty="0"/>
              <a:t>Include DVD’s in the Program</a:t>
            </a:r>
          </a:p>
          <a:p>
            <a:pPr lvl="1"/>
            <a:r>
              <a:rPr lang="en-US" dirty="0"/>
              <a:t>Emphasize in Outreach to Hospitals and Hospices </a:t>
            </a:r>
          </a:p>
        </p:txBody>
      </p:sp>
      <p:pic>
        <p:nvPicPr>
          <p:cNvPr id="5" name="Picture 4"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6" name="Recorded Sound">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0720" y="5760720"/>
            <a:ext cx="868680" cy="8686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7000">
        <p:wipe/>
      </p:transition>
    </mc:Choice>
    <mc:Fallback xmlns="">
      <p:transition advTm="4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lstStyle/>
          <a:p>
            <a:r>
              <a:rPr lang="en-US" dirty="0"/>
              <a:t>MISSION STATEMENT</a:t>
            </a:r>
          </a:p>
        </p:txBody>
      </p:sp>
      <p:sp>
        <p:nvSpPr>
          <p:cNvPr id="3" name="Subtitle 2"/>
          <p:cNvSpPr>
            <a:spLocks noGrp="1"/>
          </p:cNvSpPr>
          <p:nvPr>
            <p:ph type="subTitle" idx="1"/>
          </p:nvPr>
        </p:nvSpPr>
        <p:spPr>
          <a:xfrm>
            <a:off x="2895600" y="2552700"/>
            <a:ext cx="6400800" cy="1752600"/>
          </a:xfrm>
        </p:spPr>
        <p:txBody>
          <a:bodyPr>
            <a:normAutofit fontScale="92500" lnSpcReduction="10000"/>
          </a:bodyPr>
          <a:lstStyle/>
          <a:p>
            <a:pPr algn="l"/>
            <a:r>
              <a:rPr lang="en-US" dirty="0">
                <a:solidFill>
                  <a:srgbClr val="000000"/>
                </a:solidFill>
              </a:rPr>
              <a:t>The Fresno County Public Library is committed to servicing this community and sees its mission as providing an environment that enables community connections, lifelong learning opportunities, and enrichment through creative programs and access to quality resources</a:t>
            </a:r>
            <a:r>
              <a:rPr lang="en-US" dirty="0"/>
              <a:t>.</a:t>
            </a:r>
            <a:r>
              <a:rPr lang="en-US" dirty="0">
                <a:effectLst/>
              </a:rPr>
              <a:t> </a:t>
            </a:r>
            <a:endParaRPr lang="en-US" dirty="0">
              <a:solidFill>
                <a:schemeClr val="tx1"/>
              </a:solidFill>
            </a:endParaRP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919650652"/>
      </p:ext>
    </p:extLst>
  </p:cSld>
  <p:clrMapOvr>
    <a:masterClrMapping/>
  </p:clrMapOvr>
  <mc:AlternateContent xmlns:mc="http://schemas.openxmlformats.org/markup-compatibility/2006" xmlns:p14="http://schemas.microsoft.com/office/powerpoint/2010/main">
    <mc:Choice Requires="p14">
      <p:transition spd="slow" p14:dur="2000" advTm="33147"/>
    </mc:Choice>
    <mc:Fallback xmlns="">
      <p:transition xmlns:p14="http://schemas.microsoft.com/office/powerpoint/2010/main" spd="slow" advTm="3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 presetClass="entr" presetSubtype="1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linds(horizontal)">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Conclusion</a:t>
            </a:r>
          </a:p>
        </p:txBody>
      </p:sp>
      <p:sp>
        <p:nvSpPr>
          <p:cNvPr id="3" name="Content Placeholder 2"/>
          <p:cNvSpPr>
            <a:spLocks noGrp="1"/>
          </p:cNvSpPr>
          <p:nvPr>
            <p:ph idx="1"/>
          </p:nvPr>
        </p:nvSpPr>
        <p:spPr>
          <a:xfrm>
            <a:off x="838200" y="2143134"/>
            <a:ext cx="10515600" cy="1963040"/>
          </a:xfrm>
        </p:spPr>
        <p:txBody>
          <a:bodyPr>
            <a:normAutofit/>
          </a:bodyPr>
          <a:lstStyle/>
          <a:p>
            <a:r>
              <a:rPr lang="en-US" dirty="0"/>
              <a:t>Fresno County Public Library is a valued resource to the community.</a:t>
            </a:r>
          </a:p>
          <a:p>
            <a:endParaRPr lang="en-US" dirty="0"/>
          </a:p>
          <a:p>
            <a:r>
              <a:rPr lang="en-US" dirty="0"/>
              <a:t>Through continual reassessment, the library will continue to remain a relevant and inspiring resource. </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453" y="5566978"/>
            <a:ext cx="9157093" cy="129102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1736" y="5689345"/>
            <a:ext cx="929544" cy="929544"/>
          </a:xfrm>
          <a:prstGeom prst="rect">
            <a:avLst/>
          </a:prstGeom>
        </p:spPr>
      </p:pic>
    </p:spTree>
    <p:extLst>
      <p:ext uri="{BB962C8B-B14F-4D97-AF65-F5344CB8AC3E}">
        <p14:creationId xmlns:p14="http://schemas.microsoft.com/office/powerpoint/2010/main" val="912824040"/>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lstStyle/>
          <a:p>
            <a:r>
              <a:rPr lang="en-US" dirty="0"/>
              <a:t>VISION STATEMENT</a:t>
            </a:r>
          </a:p>
        </p:txBody>
      </p:sp>
      <p:sp>
        <p:nvSpPr>
          <p:cNvPr id="3" name="Subtitle 2"/>
          <p:cNvSpPr>
            <a:spLocks noGrp="1"/>
          </p:cNvSpPr>
          <p:nvPr>
            <p:ph type="subTitle" idx="1"/>
          </p:nvPr>
        </p:nvSpPr>
        <p:spPr>
          <a:xfrm>
            <a:off x="2895600" y="2107503"/>
            <a:ext cx="6400800" cy="2344468"/>
          </a:xfrm>
        </p:spPr>
        <p:txBody>
          <a:bodyPr>
            <a:noAutofit/>
          </a:bodyPr>
          <a:lstStyle/>
          <a:p>
            <a:pPr algn="l"/>
            <a:r>
              <a:rPr lang="en-US" sz="1800" dirty="0">
                <a:solidFill>
                  <a:srgbClr val="000000"/>
                </a:solidFill>
              </a:rPr>
              <a:t>The vision of the Fresno County Public Library is to provide relevant technology which cultivates learning and enhances the lives of our diverse community. Through our qualified and creative librarians and staff, we will offer engaging and dynamic programs to encourage personal learning and community development. Within the facilities of our main library and thirty-four branches, we will create a safe environment and communal gathering place that fosters inclusivity and conversation. </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2987865012"/>
      </p:ext>
    </p:extLst>
  </p:cSld>
  <p:clrMapOvr>
    <a:masterClrMapping/>
  </p:clrMapOvr>
  <mc:AlternateContent xmlns:mc="http://schemas.openxmlformats.org/markup-compatibility/2006" xmlns:p14="http://schemas.microsoft.com/office/powerpoint/2010/main">
    <mc:Choice Requires="p14">
      <p:transition spd="slow" p14:dur="2000" advTm="38026"/>
    </mc:Choice>
    <mc:Fallback xmlns="">
      <p:transition xmlns:p14="http://schemas.microsoft.com/office/powerpoint/2010/main" spd="slow" advTm="3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 presetClass="entr" presetSubtype="1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linds(horizontal)">
                                      <p:cBhvr>
                                        <p:cTn id="9" dur="6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lstStyle/>
          <a:p>
            <a:r>
              <a:rPr lang="en-US" dirty="0"/>
              <a:t>FOUR CORE VALUES</a:t>
            </a:r>
          </a:p>
        </p:txBody>
      </p:sp>
      <p:sp>
        <p:nvSpPr>
          <p:cNvPr id="3" name="Subtitle 2"/>
          <p:cNvSpPr>
            <a:spLocks noGrp="1"/>
          </p:cNvSpPr>
          <p:nvPr>
            <p:ph type="subTitle" idx="1"/>
          </p:nvPr>
        </p:nvSpPr>
        <p:spPr>
          <a:xfrm>
            <a:off x="2882900" y="1845623"/>
            <a:ext cx="6400800" cy="720808"/>
          </a:xfrm>
        </p:spPr>
        <p:txBody>
          <a:bodyPr>
            <a:normAutofit/>
          </a:bodyPr>
          <a:lstStyle/>
          <a:p>
            <a:pPr marL="457200" indent="-457200" algn="l">
              <a:buFont typeface="Arial"/>
              <a:buChar char="•"/>
            </a:pPr>
            <a:r>
              <a:rPr lang="en-US" sz="3200" dirty="0">
                <a:solidFill>
                  <a:schemeClr val="tx1"/>
                </a:solidFill>
              </a:rPr>
              <a:t>SERVICE</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sp>
        <p:nvSpPr>
          <p:cNvPr id="8" name="TextBox 7"/>
          <p:cNvSpPr txBox="1"/>
          <p:nvPr/>
        </p:nvSpPr>
        <p:spPr>
          <a:xfrm>
            <a:off x="2862360" y="2546318"/>
            <a:ext cx="6441880" cy="584776"/>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a:buChar char="•"/>
              <a:tabLst/>
              <a:defRPr/>
            </a:pPr>
            <a:r>
              <a:rPr kumimoji="0" lang="en-US" sz="3200" b="0" i="0" u="none" strike="noStrike" kern="0" cap="none" spc="0" normalizeH="0" baseline="0" noProof="0" dirty="0">
                <a:ln>
                  <a:noFill/>
                </a:ln>
                <a:solidFill>
                  <a:sysClr val="windowText" lastClr="000000"/>
                </a:solidFill>
                <a:effectLst/>
                <a:uLnTx/>
                <a:uFillTx/>
              </a:rPr>
              <a:t>FREEDOM</a:t>
            </a:r>
          </a:p>
        </p:txBody>
      </p:sp>
      <p:sp>
        <p:nvSpPr>
          <p:cNvPr id="9" name="TextBox 8"/>
          <p:cNvSpPr txBox="1"/>
          <p:nvPr/>
        </p:nvSpPr>
        <p:spPr>
          <a:xfrm>
            <a:off x="2882900" y="3157282"/>
            <a:ext cx="5289674" cy="584776"/>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a:buChar char="•"/>
              <a:tabLst/>
              <a:defRPr/>
            </a:pPr>
            <a:r>
              <a:rPr kumimoji="0" lang="en-US" sz="3200" b="0" i="0" u="none" strike="noStrike" kern="0" cap="none" spc="0" normalizeH="0" baseline="0" noProof="0" dirty="0">
                <a:ln>
                  <a:noFill/>
                </a:ln>
                <a:solidFill>
                  <a:sysClr val="windowText" lastClr="000000"/>
                </a:solidFill>
                <a:effectLst/>
                <a:uLnTx/>
                <a:uFillTx/>
              </a:rPr>
              <a:t>COLLABORATION</a:t>
            </a:r>
          </a:p>
        </p:txBody>
      </p:sp>
      <p:sp>
        <p:nvSpPr>
          <p:cNvPr id="10" name="TextBox 9"/>
          <p:cNvSpPr txBox="1"/>
          <p:nvPr/>
        </p:nvSpPr>
        <p:spPr>
          <a:xfrm>
            <a:off x="2895996" y="3794434"/>
            <a:ext cx="5423405" cy="584776"/>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a:buChar char="•"/>
              <a:tabLst/>
              <a:defRPr/>
            </a:pPr>
            <a:r>
              <a:rPr kumimoji="0" lang="en-US" sz="3200" b="0" i="0" u="none" strike="noStrike" kern="0" cap="none" spc="0" normalizeH="0" baseline="0" noProof="0" dirty="0">
                <a:ln>
                  <a:noFill/>
                </a:ln>
                <a:solidFill>
                  <a:sysClr val="windowText" lastClr="000000"/>
                </a:solidFill>
                <a:effectLst/>
                <a:uLnTx/>
                <a:uFillTx/>
              </a:rPr>
              <a:t>INCLUSION</a:t>
            </a:r>
          </a:p>
        </p:txBody>
      </p:sp>
      <p:pic>
        <p:nvPicPr>
          <p:cNvPr id="13" name="Sound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02800" y="5892800"/>
            <a:ext cx="812800" cy="812800"/>
          </a:xfrm>
          <a:prstGeom prst="rect">
            <a:avLst/>
          </a:prstGeom>
        </p:spPr>
      </p:pic>
    </p:spTree>
    <p:custDataLst>
      <p:tags r:id="rId1"/>
    </p:custDataLst>
    <p:extLst>
      <p:ext uri="{BB962C8B-B14F-4D97-AF65-F5344CB8AC3E}">
        <p14:creationId xmlns:p14="http://schemas.microsoft.com/office/powerpoint/2010/main" val="3582778880"/>
      </p:ext>
    </p:extLst>
  </p:cSld>
  <p:clrMapOvr>
    <a:masterClrMapping/>
  </p:clrMapOvr>
  <mc:AlternateContent xmlns:mc="http://schemas.openxmlformats.org/markup-compatibility/2006" xmlns:p14="http://schemas.microsoft.com/office/powerpoint/2010/main">
    <mc:Choice Requires="p14">
      <p:transition spd="slow" p14:dur="2000" advTm="65701"/>
    </mc:Choice>
    <mc:Fallback xmlns="">
      <p:transition xmlns:p14="http://schemas.microsoft.com/office/powerpoint/2010/main" spd="slow" advTm="6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bldLst>
      <p:bldP spid="3" grpId="0" build="p"/>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06766"/>
            <a:ext cx="7772400" cy="1470025"/>
          </a:xfrm>
        </p:spPr>
        <p:txBody>
          <a:bodyPr>
            <a:normAutofit fontScale="90000"/>
          </a:bodyPr>
          <a:lstStyle/>
          <a:p>
            <a:r>
              <a:rPr lang="en-US" dirty="0"/>
              <a:t>Environmental Scan:</a:t>
            </a:r>
            <a:br>
              <a:rPr lang="en-US" dirty="0"/>
            </a:br>
            <a:r>
              <a:rPr lang="en-US" sz="4900" dirty="0"/>
              <a:t>History</a:t>
            </a:r>
          </a:p>
        </p:txBody>
      </p:sp>
      <p:sp>
        <p:nvSpPr>
          <p:cNvPr id="3" name="Subtitle 2"/>
          <p:cNvSpPr>
            <a:spLocks noGrp="1"/>
          </p:cNvSpPr>
          <p:nvPr>
            <p:ph type="subTitle" idx="1"/>
          </p:nvPr>
        </p:nvSpPr>
        <p:spPr>
          <a:xfrm>
            <a:off x="1954696" y="2461137"/>
            <a:ext cx="4565374" cy="2839733"/>
          </a:xfrm>
        </p:spPr>
        <p:txBody>
          <a:bodyPr>
            <a:normAutofit/>
          </a:bodyPr>
          <a:lstStyle/>
          <a:p>
            <a:pPr algn="l"/>
            <a:r>
              <a:rPr lang="en-US" sz="2800" dirty="0"/>
              <a:t>1893 – Fresno City Library</a:t>
            </a:r>
          </a:p>
          <a:p>
            <a:pPr algn="l"/>
            <a:r>
              <a:rPr lang="en-US" sz="2800" dirty="0"/>
              <a:t>1904 – Carnegie Foundation</a:t>
            </a:r>
          </a:p>
          <a:p>
            <a:pPr algn="l"/>
            <a:r>
              <a:rPr lang="en-US" sz="2800" dirty="0"/>
              <a:t>1910 – Fresno County Public Library</a:t>
            </a:r>
          </a:p>
          <a:p>
            <a:pPr algn="l"/>
            <a:r>
              <a:rPr lang="en-US" sz="2800" dirty="0"/>
              <a:t>1917 – Fresno County Library system</a:t>
            </a:r>
          </a:p>
        </p:txBody>
      </p:sp>
      <p:pic>
        <p:nvPicPr>
          <p:cNvPr id="4" name="Picture 3" descr="fcplbanner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5580072"/>
            <a:ext cx="9157093" cy="12910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104" y="2228973"/>
            <a:ext cx="3503048" cy="2866753"/>
          </a:xfrm>
          <a:prstGeom prst="rect">
            <a:avLst/>
          </a:prstGeom>
        </p:spPr>
      </p:pic>
      <p:sp>
        <p:nvSpPr>
          <p:cNvPr id="8" name="TextBox 7"/>
          <p:cNvSpPr txBox="1"/>
          <p:nvPr/>
        </p:nvSpPr>
        <p:spPr>
          <a:xfrm>
            <a:off x="6639339" y="5178727"/>
            <a:ext cx="3595813" cy="400110"/>
          </a:xfrm>
          <a:prstGeom prst="rect">
            <a:avLst/>
          </a:prstGeom>
          <a:noFill/>
        </p:spPr>
        <p:txBody>
          <a:bodyPr wrap="square" rtlCol="0">
            <a:spAutoFit/>
          </a:bodyPr>
          <a:lstStyle/>
          <a:p>
            <a:r>
              <a:rPr lang="en-US" sz="1000" i="1" dirty="0"/>
              <a:t>Carnegie Library in Fresno, CA circa 1910. University of Southern California Libraries and the California Historical Society. </a:t>
            </a:r>
          </a:p>
        </p:txBody>
      </p:sp>
      <p:pic>
        <p:nvPicPr>
          <p:cNvPr id="6" name="Media2">
            <a:hlinkClick r:id="" action="ppaction://media"/>
            <a:extLst>
              <a:ext uri="{FF2B5EF4-FFF2-40B4-BE49-F238E27FC236}">
                <a16:creationId xmlns:a16="http://schemas.microsoft.com/office/drawing/2014/main" id="{718E8631-BFE8-49A8-9A80-5350F0F5AA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91470" y="6063183"/>
            <a:ext cx="487363" cy="487363"/>
          </a:xfrm>
          <a:prstGeom prst="rect">
            <a:avLst/>
          </a:prstGeom>
        </p:spPr>
      </p:pic>
    </p:spTree>
    <p:custDataLst>
      <p:tags r:id="rId1"/>
    </p:custDataLst>
    <p:extLst>
      <p:ext uri="{BB962C8B-B14F-4D97-AF65-F5344CB8AC3E}">
        <p14:creationId xmlns:p14="http://schemas.microsoft.com/office/powerpoint/2010/main" val="247166187"/>
      </p:ext>
    </p:extLst>
  </p:cSld>
  <p:clrMapOvr>
    <a:masterClrMapping/>
  </p:clrMapOvr>
  <mc:AlternateContent xmlns:mc="http://schemas.openxmlformats.org/markup-compatibility/2006" xmlns:p14="http://schemas.microsoft.com/office/powerpoint/2010/main">
    <mc:Choice Requires="p14">
      <p:transition p14:dur="10" advTm="110940">
        <p:wipe/>
      </p:transition>
    </mc:Choice>
    <mc:Fallback xmlns="">
      <p:transition advTm="11094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58" objId="9"/>
        <p14:stopEvt time="29238" objId="9"/>
        <p14:playEvt time="29241" objId="9"/>
        <p14:stopEvt time="32944" objId="9"/>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1"/>
</p:tagLst>
</file>

<file path=ppt/tags/tag10.xml><?xml version="1.0" encoding="utf-8"?>
<p:tagLst xmlns:a="http://schemas.openxmlformats.org/drawingml/2006/main" xmlns:r="http://schemas.openxmlformats.org/officeDocument/2006/relationships" xmlns:p="http://schemas.openxmlformats.org/presentationml/2006/main">
  <p:tag name="TIMING" val="|15.1"/>
</p:tagLst>
</file>

<file path=ppt/tags/tag11.xml><?xml version="1.0" encoding="utf-8"?>
<p:tagLst xmlns:a="http://schemas.openxmlformats.org/drawingml/2006/main" xmlns:r="http://schemas.openxmlformats.org/officeDocument/2006/relationships" xmlns:p="http://schemas.openxmlformats.org/presentationml/2006/main">
  <p:tag name="TIMING" val="|17.8"/>
</p:tagLst>
</file>

<file path=ppt/tags/tag12.xml><?xml version="1.0" encoding="utf-8"?>
<p:tagLst xmlns:a="http://schemas.openxmlformats.org/drawingml/2006/main" xmlns:r="http://schemas.openxmlformats.org/officeDocument/2006/relationships" xmlns:p="http://schemas.openxmlformats.org/presentationml/2006/main">
  <p:tag name="TIMING" val="|5.6"/>
</p:tagLst>
</file>

<file path=ppt/tags/tag13.xml><?xml version="1.0" encoding="utf-8"?>
<p:tagLst xmlns:a="http://schemas.openxmlformats.org/drawingml/2006/main" xmlns:r="http://schemas.openxmlformats.org/officeDocument/2006/relationships" xmlns:p="http://schemas.openxmlformats.org/presentationml/2006/main">
  <p:tag name="TIMING" val="|9.8"/>
</p:tagLst>
</file>

<file path=ppt/tags/tag14.xml><?xml version="1.0" encoding="utf-8"?>
<p:tagLst xmlns:a="http://schemas.openxmlformats.org/drawingml/2006/main" xmlns:r="http://schemas.openxmlformats.org/officeDocument/2006/relationships" xmlns:p="http://schemas.openxmlformats.org/presentationml/2006/main">
  <p:tag name="TIMING" val="|9.8"/>
</p:tagLst>
</file>

<file path=ppt/tags/tag15.xml><?xml version="1.0" encoding="utf-8"?>
<p:tagLst xmlns:a="http://schemas.openxmlformats.org/drawingml/2006/main" xmlns:r="http://schemas.openxmlformats.org/officeDocument/2006/relationships" xmlns:p="http://schemas.openxmlformats.org/presentationml/2006/main">
  <p:tag name="TIMING" val="|2.5|5.8|8.4|3.2"/>
</p:tagLst>
</file>

<file path=ppt/tags/tag16.xml><?xml version="1.0" encoding="utf-8"?>
<p:tagLst xmlns:a="http://schemas.openxmlformats.org/drawingml/2006/main" xmlns:r="http://schemas.openxmlformats.org/officeDocument/2006/relationships" xmlns:p="http://schemas.openxmlformats.org/presentationml/2006/main">
  <p:tag name="TIMING" val="|1.5|5.5|5.5|4.1|9.3|3.3|2.1|2.8"/>
</p:tagLst>
</file>

<file path=ppt/tags/tag17.xml><?xml version="1.0" encoding="utf-8"?>
<p:tagLst xmlns:a="http://schemas.openxmlformats.org/drawingml/2006/main" xmlns:r="http://schemas.openxmlformats.org/officeDocument/2006/relationships" xmlns:p="http://schemas.openxmlformats.org/presentationml/2006/main">
  <p:tag name="TIMING" val="|9.8"/>
</p:tagLst>
</file>

<file path=ppt/tags/tag18.xml><?xml version="1.0" encoding="utf-8"?>
<p:tagLst xmlns:a="http://schemas.openxmlformats.org/drawingml/2006/main" xmlns:r="http://schemas.openxmlformats.org/officeDocument/2006/relationships" xmlns:p="http://schemas.openxmlformats.org/presentationml/2006/main">
  <p:tag name="TIMING" val="|9.8"/>
</p:tagLst>
</file>

<file path=ppt/tags/tag19.xml><?xml version="1.0" encoding="utf-8"?>
<p:tagLst xmlns:a="http://schemas.openxmlformats.org/drawingml/2006/main" xmlns:r="http://schemas.openxmlformats.org/officeDocument/2006/relationships" xmlns:p="http://schemas.openxmlformats.org/presentationml/2006/main">
  <p:tag name="TIMING" val="|9.8"/>
</p:tagLst>
</file>

<file path=ppt/tags/tag2.xml><?xml version="1.0" encoding="utf-8"?>
<p:tagLst xmlns:a="http://schemas.openxmlformats.org/drawingml/2006/main" xmlns:r="http://schemas.openxmlformats.org/officeDocument/2006/relationships" xmlns:p="http://schemas.openxmlformats.org/presentationml/2006/main">
  <p:tag name="TIMING" val="|17.8"/>
</p:tagLst>
</file>

<file path=ppt/tags/tag20.xml><?xml version="1.0" encoding="utf-8"?>
<p:tagLst xmlns:a="http://schemas.openxmlformats.org/drawingml/2006/main" xmlns:r="http://schemas.openxmlformats.org/officeDocument/2006/relationships" xmlns:p="http://schemas.openxmlformats.org/presentationml/2006/main">
  <p:tag name="TIMING" val="|9.8"/>
</p:tagLst>
</file>

<file path=ppt/tags/tag21.xml><?xml version="1.0" encoding="utf-8"?>
<p:tagLst xmlns:a="http://schemas.openxmlformats.org/drawingml/2006/main" xmlns:r="http://schemas.openxmlformats.org/officeDocument/2006/relationships" xmlns:p="http://schemas.openxmlformats.org/presentationml/2006/main">
  <p:tag name="TIMING" val="|17.8"/>
</p:tagLst>
</file>

<file path=ppt/tags/tag22.xml><?xml version="1.0" encoding="utf-8"?>
<p:tagLst xmlns:a="http://schemas.openxmlformats.org/drawingml/2006/main" xmlns:r="http://schemas.openxmlformats.org/officeDocument/2006/relationships" xmlns:p="http://schemas.openxmlformats.org/presentationml/2006/main">
  <p:tag name="TIMING" val="|17.8"/>
</p:tagLst>
</file>

<file path=ppt/tags/tag23.xml><?xml version="1.0" encoding="utf-8"?>
<p:tagLst xmlns:a="http://schemas.openxmlformats.org/drawingml/2006/main" xmlns:r="http://schemas.openxmlformats.org/officeDocument/2006/relationships" xmlns:p="http://schemas.openxmlformats.org/presentationml/2006/main">
  <p:tag name="TIMING" val="|17.8"/>
</p:tagLst>
</file>

<file path=ppt/tags/tag24.xml><?xml version="1.0" encoding="utf-8"?>
<p:tagLst xmlns:a="http://schemas.openxmlformats.org/drawingml/2006/main" xmlns:r="http://schemas.openxmlformats.org/officeDocument/2006/relationships" xmlns:p="http://schemas.openxmlformats.org/presentationml/2006/main">
  <p:tag name="TIMING" val="|17.8"/>
</p:tagLst>
</file>

<file path=ppt/tags/tag3.xml><?xml version="1.0" encoding="utf-8"?>
<p:tagLst xmlns:a="http://schemas.openxmlformats.org/drawingml/2006/main" xmlns:r="http://schemas.openxmlformats.org/officeDocument/2006/relationships" xmlns:p="http://schemas.openxmlformats.org/presentationml/2006/main">
  <p:tag name="TIMING" val="|12.2|10.1|12.5|16.3"/>
</p:tagLst>
</file>

<file path=ppt/tags/tag4.xml><?xml version="1.0" encoding="utf-8"?>
<p:tagLst xmlns:a="http://schemas.openxmlformats.org/drawingml/2006/main" xmlns:r="http://schemas.openxmlformats.org/officeDocument/2006/relationships" xmlns:p="http://schemas.openxmlformats.org/presentationml/2006/main">
  <p:tag name="TIMING" val="|19.9|2.6|2.5|3.1"/>
</p:tagLst>
</file>

<file path=ppt/tags/tag5.xml><?xml version="1.0" encoding="utf-8"?>
<p:tagLst xmlns:a="http://schemas.openxmlformats.org/drawingml/2006/main" xmlns:r="http://schemas.openxmlformats.org/officeDocument/2006/relationships" xmlns:p="http://schemas.openxmlformats.org/presentationml/2006/main">
  <p:tag name="TIMING" val="|15.1"/>
</p:tagLst>
</file>

<file path=ppt/tags/tag6.xml><?xml version="1.0" encoding="utf-8"?>
<p:tagLst xmlns:a="http://schemas.openxmlformats.org/drawingml/2006/main" xmlns:r="http://schemas.openxmlformats.org/officeDocument/2006/relationships" xmlns:p="http://schemas.openxmlformats.org/presentationml/2006/main">
  <p:tag name="TIMING" val="|15.1"/>
</p:tagLst>
</file>

<file path=ppt/tags/tag7.xml><?xml version="1.0" encoding="utf-8"?>
<p:tagLst xmlns:a="http://schemas.openxmlformats.org/drawingml/2006/main" xmlns:r="http://schemas.openxmlformats.org/officeDocument/2006/relationships" xmlns:p="http://schemas.openxmlformats.org/presentationml/2006/main">
  <p:tag name="TIMING" val="|15.1"/>
</p:tagLst>
</file>

<file path=ppt/tags/tag8.xml><?xml version="1.0" encoding="utf-8"?>
<p:tagLst xmlns:a="http://schemas.openxmlformats.org/drawingml/2006/main" xmlns:r="http://schemas.openxmlformats.org/officeDocument/2006/relationships" xmlns:p="http://schemas.openxmlformats.org/presentationml/2006/main">
  <p:tag name="TIMING" val="|15.1"/>
</p:tagLst>
</file>

<file path=ppt/tags/tag9.xml><?xml version="1.0" encoding="utf-8"?>
<p:tagLst xmlns:a="http://schemas.openxmlformats.org/drawingml/2006/main" xmlns:r="http://schemas.openxmlformats.org/officeDocument/2006/relationships" xmlns:p="http://schemas.openxmlformats.org/presentationml/2006/main">
  <p:tag name="TIMING" val="|8.1|22|1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4429</Words>
  <Application>Microsoft Office PowerPoint</Application>
  <PresentationFormat>Widescreen</PresentationFormat>
  <Paragraphs>356</Paragraphs>
  <Slides>60</Slides>
  <Notes>23</Notes>
  <HiddenSlides>0</HiddenSlides>
  <MMClips>58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Arial</vt:lpstr>
      <vt:lpstr>Calibri</vt:lpstr>
      <vt:lpstr>Calibri Light</vt:lpstr>
      <vt:lpstr>Times New Roman</vt:lpstr>
      <vt:lpstr>Wingdings</vt:lpstr>
      <vt:lpstr>Office Theme</vt:lpstr>
      <vt:lpstr>Fresno County Public Library Organizational Analysis</vt:lpstr>
      <vt:lpstr>Part 1: Mission, Vision, &amp; Value Statements Environmental Scan and SWOT Analysis </vt:lpstr>
      <vt:lpstr>FRESNO COUNTY PUBLIC LIBRARY</vt:lpstr>
      <vt:lpstr>About the Fresno County Public Library</vt:lpstr>
      <vt:lpstr>Population Demographics &amp; Economy</vt:lpstr>
      <vt:lpstr>MISSION STATEMENT</vt:lpstr>
      <vt:lpstr>VISION STATEMENT</vt:lpstr>
      <vt:lpstr>FOUR CORE VALUES</vt:lpstr>
      <vt:lpstr>Environmental Scan: History</vt:lpstr>
      <vt:lpstr>Environmental Scan: Demographics</vt:lpstr>
      <vt:lpstr>Environmental Scan: Demographics</vt:lpstr>
      <vt:lpstr>Environmental Scan: Economy</vt:lpstr>
      <vt:lpstr>Environmental Scan: Economy</vt:lpstr>
      <vt:lpstr>SWOT Analysis</vt:lpstr>
      <vt:lpstr>SWOT: Strengths</vt:lpstr>
      <vt:lpstr>Greatest Contributions</vt:lpstr>
      <vt:lpstr>The San Joaquin Valley Library System (SJVLS) </vt:lpstr>
      <vt:lpstr>The California History and Genealogy Room </vt:lpstr>
      <vt:lpstr>The AprendoVan </vt:lpstr>
      <vt:lpstr>The Community Bookmobile</vt:lpstr>
      <vt:lpstr>The WoW (WithOut Walls) program </vt:lpstr>
      <vt:lpstr>SWOT: Weaknesses</vt:lpstr>
      <vt:lpstr>SWOT: Opportunities</vt:lpstr>
      <vt:lpstr> SWOT: Opportunities</vt:lpstr>
      <vt:lpstr>SWOT: THREATS</vt:lpstr>
      <vt:lpstr>THREATS (CONTINUED)</vt:lpstr>
      <vt:lpstr>STORYTIMES</vt:lpstr>
      <vt:lpstr>PowerPoint Presentation</vt:lpstr>
      <vt:lpstr>Part 2: Strategic Plan</vt:lpstr>
      <vt:lpstr>Goal  1  Develop a marketing plan that targets Measure B programs and services to show taxpayers how their tax dollars are benefiting their community and to provide promotion of said services and programs. </vt:lpstr>
      <vt:lpstr>PowerPoint Presentation</vt:lpstr>
      <vt:lpstr>Goal 2  collaborate with educational and cultural organizations to enrich community experiences    </vt:lpstr>
      <vt:lpstr>Action Plan:  </vt:lpstr>
      <vt:lpstr>GOAL 3 CONNECTING WITH NON-ENGLISH COMMUNITY</vt:lpstr>
      <vt:lpstr>PowerPoint Presentation</vt:lpstr>
      <vt:lpstr>PowerPoint Presentation</vt:lpstr>
      <vt:lpstr>GOAL 4 Fill the Void in Programs Available to the Infant to 18-Month Age Group </vt:lpstr>
      <vt:lpstr>GOAL 4 (CONTINUED)</vt:lpstr>
      <vt:lpstr>GOAL 4 (CONTINUED)</vt:lpstr>
      <vt:lpstr>GOAL 4 (CONTINUED)</vt:lpstr>
      <vt:lpstr>Goal 5 Emergency Procedures</vt:lpstr>
      <vt:lpstr>Objective: Develop emergency procedures and an evacuation plan to train all library staff for emergency circumstances. </vt:lpstr>
      <vt:lpstr>Accidents/Serious Injury</vt:lpstr>
      <vt:lpstr>Fire</vt:lpstr>
      <vt:lpstr>Bomb Threat(s)</vt:lpstr>
      <vt:lpstr>Bomb Threat(s) continued…</vt:lpstr>
      <vt:lpstr>Earthquake(s)</vt:lpstr>
      <vt:lpstr>Map of Fresno Central Library</vt:lpstr>
      <vt:lpstr>PowerPoint Presentation</vt:lpstr>
      <vt:lpstr>Goal 6 </vt:lpstr>
      <vt:lpstr>6.1 Develop a collection development plan that reflects the interests and needs of the library’s diverse populations.</vt:lpstr>
      <vt:lpstr>6.2 Provide diverse programming and services that promote learning and understanding between and among the library’s diverse populations.</vt:lpstr>
      <vt:lpstr>6.3 Develop a cultural competency plan for the library staff that supports diversity efforts </vt:lpstr>
      <vt:lpstr>Goal 7</vt:lpstr>
      <vt:lpstr>Objectives</vt:lpstr>
      <vt:lpstr>Action Plan (Senior Spaces)</vt:lpstr>
      <vt:lpstr>Action Plan (Programming)</vt:lpstr>
      <vt:lpstr>Action Plan (Library Materials)</vt:lpstr>
      <vt:lpstr>Action Plan (Outreach)</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Dabrowski</dc:creator>
  <cp:lastModifiedBy>Jason Sue</cp:lastModifiedBy>
  <cp:revision>37</cp:revision>
  <dcterms:created xsi:type="dcterms:W3CDTF">2016-11-12T21:08:36Z</dcterms:created>
  <dcterms:modified xsi:type="dcterms:W3CDTF">2022-04-06T00:36:15Z</dcterms:modified>
</cp:coreProperties>
</file>