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4"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78"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08" autoAdjust="0"/>
  </p:normalViewPr>
  <p:slideViewPr>
    <p:cSldViewPr>
      <p:cViewPr varScale="1">
        <p:scale>
          <a:sx n="70" d="100"/>
          <a:sy n="70" d="100"/>
        </p:scale>
        <p:origin x="19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06F17-387B-4C2E-8AFA-34C7B7B32B41}" type="datetimeFigureOut">
              <a:rPr lang="en-US" smtClean="0"/>
              <a:pPr/>
              <a:t>5/13/2018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88CF5-A3D2-40AC-82EE-F8499DD97E15}" type="slidenum">
              <a:rPr lang="en-US" smtClean="0"/>
              <a:pPr/>
              <a:t>‹#›</a:t>
            </a:fld>
            <a:endParaRPr lang="en-US"/>
          </a:p>
        </p:txBody>
      </p:sp>
    </p:spTree>
    <p:extLst>
      <p:ext uri="{BB962C8B-B14F-4D97-AF65-F5344CB8AC3E}">
        <p14:creationId xmlns:p14="http://schemas.microsoft.com/office/powerpoint/2010/main" val="26660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children’s librarians are expected to work in today’s digital environment, the actual technology skills that they are required to use are fairly minimal. Children’s librarians should be fluent in web browsing, email, Microsoft Word, Excel, and PowerPoint.</a:t>
            </a:r>
          </a:p>
        </p:txBody>
      </p:sp>
      <p:sp>
        <p:nvSpPr>
          <p:cNvPr id="4" name="Slide Number Placeholder 3"/>
          <p:cNvSpPr>
            <a:spLocks noGrp="1"/>
          </p:cNvSpPr>
          <p:nvPr>
            <p:ph type="sldNum" sz="quarter" idx="10"/>
          </p:nvPr>
        </p:nvSpPr>
        <p:spPr/>
        <p:txBody>
          <a:bodyPr/>
          <a:lstStyle/>
          <a:p>
            <a:fld id="{56888CF5-A3D2-40AC-82EE-F8499DD97E15}" type="slidenum">
              <a:rPr lang="en-US" smtClean="0"/>
              <a:pPr/>
              <a:t>10</a:t>
            </a:fld>
            <a:endParaRPr lang="en-US" dirty="0"/>
          </a:p>
        </p:txBody>
      </p:sp>
    </p:spTree>
    <p:extLst>
      <p:ext uri="{BB962C8B-B14F-4D97-AF65-F5344CB8AC3E}">
        <p14:creationId xmlns:p14="http://schemas.microsoft.com/office/powerpoint/2010/main" val="80830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To reach patrons and maintain connections in the community, public libraries are looking for children librarians who are active in social media.  Facebook, Twitter, and Pinterest are only the most common tools which librarians use to interact with patrons. In particular, activity on Pinterest is greatly desired as it serves as a platform to gather and share new ideas for programming.</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Children’s librarians must carry many responsibilities during their tenure. They include providing a safe environment which fosters a child’s development in literacy and offers opportunities for children to play as well as assisting students in researching and honing their skills in research. As a leader in their department, children librarians must direct staff while following guidelines issued by superiors. Children’s librarians are charged with connecting with the families of a library’s youngest patrons and must also manage outreach to local schools.</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There is a demonstrated need for public places in which families can gather. Families who live in poverty especially lack access to opportunities for their children to explore and play.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instance, less than half of American children have a playground within walking distance of their home. The library can help fill this gap.</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Play time supports the social and emotional needs of infants and toddlers and provides them with an opportunity to explore their environment and make sense of their surroundings through sensory exploration.</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Play offers the opportunity for children to interact with their peers. Through these repeated interactions children can develop their first social relationships. Naturally, these interactions include opportunities for speech and therefore serve as an important step in the development of early literacy. These interactions often force a child to share a favorite toy with a playmate and with this sharing comes the development of patience—a critical skill in socialization. Play time also provides ample opportunities for role playing where children reaffirm society’s basic social constructs.</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Through sensory exploration children learn about the world around through by grasping, tasting,</a:t>
            </a:r>
            <a:r>
              <a:rPr lang="en-US" sz="1200" kern="1200" baseline="0" dirty="0">
                <a:solidFill>
                  <a:schemeClr val="tx1"/>
                </a:solidFill>
                <a:latin typeface="+mn-lt"/>
                <a:ea typeface="+mn-ea"/>
                <a:cs typeface="+mn-cs"/>
              </a:rPr>
              <a:t> looking</a:t>
            </a:r>
            <a:r>
              <a:rPr lang="en-US" sz="1200" kern="1200" dirty="0">
                <a:solidFill>
                  <a:schemeClr val="tx1"/>
                </a:solidFill>
                <a:latin typeface="+mn-lt"/>
                <a:ea typeface="+mn-ea"/>
                <a:cs typeface="+mn-cs"/>
              </a:rPr>
              <a:t>, and listening. In particular, infants pay equal attention to all of their senses. Play time affords them the opportunity to practice focusing their attention on a specific stimulus. This entire process is a precursor to writing.</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To encourage play and sensory exploration, a library’s children’s area should be furnished with balls, trucks, and </a:t>
            </a:r>
            <a:r>
              <a:rPr lang="en-US" sz="1200" kern="1200" dirty="0" err="1">
                <a:solidFill>
                  <a:schemeClr val="tx1"/>
                </a:solidFill>
                <a:latin typeface="+mn-lt"/>
                <a:ea typeface="+mn-ea"/>
                <a:cs typeface="+mn-cs"/>
              </a:rPr>
              <a:t>plushes</a:t>
            </a:r>
            <a:r>
              <a:rPr lang="en-US" sz="1200" kern="1200" dirty="0">
                <a:solidFill>
                  <a:schemeClr val="tx1"/>
                </a:solidFill>
                <a:latin typeface="+mn-lt"/>
                <a:ea typeface="+mn-ea"/>
                <a:cs typeface="+mn-cs"/>
              </a:rPr>
              <a:t>. Librarians should also include colorful </a:t>
            </a:r>
            <a:r>
              <a:rPr lang="en-US" sz="1200" kern="1200" dirty="0" err="1">
                <a:solidFill>
                  <a:schemeClr val="tx1"/>
                </a:solidFill>
                <a:latin typeface="+mn-lt"/>
                <a:ea typeface="+mn-ea"/>
                <a:cs typeface="+mn-cs"/>
              </a:rPr>
              <a:t>manipulatives</a:t>
            </a:r>
            <a:r>
              <a:rPr lang="en-US" sz="1200" kern="1200" dirty="0">
                <a:solidFill>
                  <a:schemeClr val="tx1"/>
                </a:solidFill>
                <a:latin typeface="+mn-lt"/>
                <a:ea typeface="+mn-ea"/>
                <a:cs typeface="+mn-cs"/>
              </a:rPr>
              <a:t> such as building blocks. The inclusion of appropriate noisemakers will help teach a child cause and effect. In consideration of the library environment, children’s librarians should be careful in their selection of noisemakers. For instance, children can play with maracas and low volume electronic toys without disturbing other patrons.</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children’s areas of libraries should also include Early Learning Centers to establish the library as a resource for early literacy. This requires that this area be furnished with ample computer stations and other appropriately sized furniture. Children’s librarians should advise collection development on a selection of materials that reflects the diversity and interests of children and their caregivers while supporting general education. Early learning centers should also feature displays of age appropriate books</a:t>
            </a:r>
            <a:r>
              <a:rPr lang="en-US" sz="1200" kern="1200" baseline="0" dirty="0">
                <a:solidFill>
                  <a:schemeClr val="tx1"/>
                </a:solidFill>
                <a:latin typeface="+mn-lt"/>
                <a:ea typeface="+mn-ea"/>
                <a:cs typeface="+mn-cs"/>
              </a:rPr>
              <a:t> drawn for this collection.</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To take full advantage of these learning centers and the libraries as a whole, children’s librarians should be ready to instruct students in the use of the library’s digital and hardcopy resources placing a special focus on databases as well as provide tips in discerning the credibility of online resources.</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INFO 204 has been an opportunity to study the responsibilities that a children’s librarian oversees and the requirements to be hired for such a position. My career goal is to be hired as a children’s librarian. The following is a synthesis of my research and my work experience on the subject of children librarianship.</a:t>
            </a:r>
          </a:p>
          <a:p>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Children librarians are expected to oversee an assortment of programs. The cornerstones of library programming are crafts and storytelling. </a:t>
            </a:r>
            <a:r>
              <a:rPr lang="en-US" sz="1200" kern="1200" dirty="0" err="1">
                <a:solidFill>
                  <a:schemeClr val="tx1"/>
                </a:solidFill>
                <a:latin typeface="+mn-lt"/>
                <a:ea typeface="+mn-ea"/>
                <a:cs typeface="+mn-cs"/>
              </a:rPr>
              <a:t>Storytimes</a:t>
            </a:r>
            <a:r>
              <a:rPr lang="en-US" sz="1200" kern="1200" dirty="0">
                <a:solidFill>
                  <a:schemeClr val="tx1"/>
                </a:solidFill>
                <a:latin typeface="+mn-lt"/>
                <a:ea typeface="+mn-ea"/>
                <a:cs typeface="+mn-cs"/>
              </a:rPr>
              <a:t> and lap sits can nurture a child’s love of reading; and crafts can help children build fine </a:t>
            </a:r>
            <a:r>
              <a:rPr lang="en-US" sz="1200" kern="1200" dirty="0" err="1">
                <a:solidFill>
                  <a:schemeClr val="tx1"/>
                </a:solidFill>
                <a:latin typeface="+mn-lt"/>
                <a:ea typeface="+mn-ea"/>
                <a:cs typeface="+mn-cs"/>
              </a:rPr>
              <a:t>motorskills</a:t>
            </a:r>
            <a:r>
              <a:rPr lang="en-US" sz="1200" kern="1200" dirty="0">
                <a:solidFill>
                  <a:schemeClr val="tx1"/>
                </a:solidFill>
                <a:latin typeface="+mn-lt"/>
                <a:ea typeface="+mn-ea"/>
                <a:cs typeface="+mn-cs"/>
              </a:rPr>
              <a:t> and enhance their visual acuity. In addition, children librarians should strive to connect to their youngest patrons by tapping into the power of fan communities by giving them opportunity to express and share their enthusiasm. Movies screenings and hosting trivia sessions are popular ways for libraries to connect with fan communities.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school groups visit the library, children’s librarians take the principle role in welcoming them. Prior to their visit, youth librarians should consult with instructors and ask them what they want their students to get out of the fieldtrip. If the group is too large to manage, children librarians should divide the students into smaller more manageable groups and have them rotate between activities. Three common activities are </a:t>
            </a:r>
            <a:r>
              <a:rPr lang="en-US" sz="1200" kern="1200" dirty="0" err="1">
                <a:solidFill>
                  <a:schemeClr val="tx1"/>
                </a:solidFill>
                <a:latin typeface="+mn-lt"/>
                <a:ea typeface="+mn-ea"/>
                <a:cs typeface="+mn-cs"/>
              </a:rPr>
              <a:t>storytimes</a:t>
            </a:r>
            <a:r>
              <a:rPr lang="en-US" sz="1200" kern="1200" dirty="0">
                <a:solidFill>
                  <a:schemeClr val="tx1"/>
                </a:solidFill>
                <a:latin typeface="+mn-lt"/>
                <a:ea typeface="+mn-ea"/>
                <a:cs typeface="+mn-cs"/>
              </a:rPr>
              <a:t>, scavenger hunts, and tours of the library.</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56888CF5-A3D2-40AC-82EE-F8499DD97E1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leading a library tour for school groups, one should point out the major collections such as fiction, non-fiction, and biographies. Tours should appeal to the students by highlighting points of interest such as favorite subjects like locomotives, astronomy, pirates, and animals. Or point out where they can find a popular series of books. After discussing the various organization systems such as the Dewey Decimal System, tours should demonstrate on how to use the online public access catalog to locate a specific item. And in the event that the library doesn’t carry what they are looking for, inform them about how they can request an item to be shipped to their neighborhood library branch and be held for pick up.</a:t>
            </a:r>
          </a:p>
        </p:txBody>
      </p:sp>
      <p:sp>
        <p:nvSpPr>
          <p:cNvPr id="4" name="Slide Number Placeholder 3"/>
          <p:cNvSpPr>
            <a:spLocks noGrp="1"/>
          </p:cNvSpPr>
          <p:nvPr>
            <p:ph type="sldNum" sz="quarter" idx="10"/>
          </p:nvPr>
        </p:nvSpPr>
        <p:spPr/>
        <p:txBody>
          <a:bodyPr/>
          <a:lstStyle/>
          <a:p>
            <a:fld id="{56888CF5-A3D2-40AC-82EE-F8499DD97E1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Tours should also highlight the technology that the library offers such as computers, printers, scanners, copiers, and self-checkout stations. To check out items, students will of course need a library card. So it’s important to discuss how to get one. Also during the tour, librarians should articulate library policies like the number of items a patron can have checked out and the fee structure for overdue items. To avoid overdue fines, tours should  point out the </a:t>
            </a:r>
            <a:r>
              <a:rPr lang="en-US" sz="1200" u="sng" kern="1200" dirty="0">
                <a:solidFill>
                  <a:schemeClr val="tx1"/>
                </a:solidFill>
                <a:latin typeface="+mn-lt"/>
                <a:ea typeface="+mn-ea"/>
                <a:cs typeface="+mn-cs"/>
              </a:rPr>
              <a:t>return slot</a:t>
            </a:r>
            <a:r>
              <a:rPr lang="en-US" sz="1200" kern="1200" dirty="0">
                <a:solidFill>
                  <a:schemeClr val="tx1"/>
                </a:solidFill>
                <a:latin typeface="+mn-lt"/>
                <a:ea typeface="+mn-ea"/>
                <a:cs typeface="+mn-cs"/>
              </a:rPr>
              <a:t> where patrons can return borrowed library materials.</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Children librarians are expected to travel to schools to encourage students to visit the library for pleasure or for academic purposes. Before visiting, librarians should inquire on the size of the group that they will be addressing and ask the instructors if there any specific topics that they would like to have covered. During their presentation, a librarian should discuss the library’s print and digital resources and if possible demonstrate their use specifically the </a:t>
            </a:r>
            <a:r>
              <a:rPr lang="en-US" sz="1200" u="sng" kern="1200" dirty="0">
                <a:solidFill>
                  <a:schemeClr val="tx1"/>
                </a:solidFill>
                <a:latin typeface="+mn-lt"/>
                <a:ea typeface="+mn-ea"/>
                <a:cs typeface="+mn-cs"/>
              </a:rPr>
              <a:t>online public access catalog</a:t>
            </a:r>
            <a:r>
              <a:rPr lang="en-US" sz="1200" kern="1200" dirty="0">
                <a:solidFill>
                  <a:schemeClr val="tx1"/>
                </a:solidFill>
                <a:latin typeface="+mn-lt"/>
                <a:ea typeface="+mn-ea"/>
                <a:cs typeface="+mn-cs"/>
              </a:rPr>
              <a:t> (OPAC) In addition, youth librarians should supplement their presentations with either a </a:t>
            </a:r>
            <a:r>
              <a:rPr lang="en-US" sz="1200" kern="1200" dirty="0" err="1">
                <a:solidFill>
                  <a:schemeClr val="tx1"/>
                </a:solidFill>
                <a:latin typeface="+mn-lt"/>
                <a:ea typeface="+mn-ea"/>
                <a:cs typeface="+mn-cs"/>
              </a:rPr>
              <a:t>storytime</a:t>
            </a:r>
            <a:r>
              <a:rPr lang="en-US" sz="1200" kern="1200" dirty="0">
                <a:solidFill>
                  <a:schemeClr val="tx1"/>
                </a:solidFill>
                <a:latin typeface="+mn-lt"/>
                <a:ea typeface="+mn-ea"/>
                <a:cs typeface="+mn-cs"/>
              </a:rPr>
              <a:t> or book talks depending on the age group. It is also important not to forget to talk about the process of getting a library card and to have applications and informational materials on the location and operating hours of nearby library branches as well as the programs that they offer for students to take home to their parents.</a:t>
            </a:r>
          </a:p>
          <a:p>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will always be a need for a children’s</a:t>
            </a:r>
            <a:r>
              <a:rPr lang="en-US" baseline="0" dirty="0"/>
              <a:t> librarians. With each passing day new families are formed. Families that will look to the library as a resource to nurture a love of reading in their children. They say that should always love your work. As someone who loves reading and someone who loves children, it gives me hope that there is still a need for someone like me. I will continue to strive to reach the highest standards of professionalism until I am worthy of being included in this fine tradition of children’s librarianship-worthy of furthering that tradition.</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Masters of Library and Information Science from an accredited university is the most basic requirement to be a children’s librarian. Prospective employers are also looking for a person who keeps abreast of future trends and issues of children librarianship as well as possesses outstanding personal qualities. Children’s librarians should have an aptitude for communicating with patrons and coworkers and in particular enjoy interacting with children. In addition, youth librarians should also be well-versed in children’s literature and possess basic computer skills as well as be active on social media. Studies have shown that management experience is not a commonly requested competency (Fraser-Arnott, 2013, p. 9).</a:t>
            </a:r>
          </a:p>
          <a:p>
            <a:r>
              <a:rPr lang="en-US" sz="1200" u="none" strike="noStrike"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888CF5-A3D2-40AC-82EE-F8499DD97E1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Outstanding personal traits is the second most requested competency for librarians according to a study of Canadian library job postings (</a:t>
            </a:r>
            <a:r>
              <a:rPr lang="en-US" sz="1200" kern="1200" dirty="0" err="1">
                <a:solidFill>
                  <a:schemeClr val="tx1"/>
                </a:solidFill>
                <a:latin typeface="+mn-lt"/>
                <a:ea typeface="+mn-ea"/>
                <a:cs typeface="+mn-cs"/>
              </a:rPr>
              <a:t>Freaser-Arnott</a:t>
            </a:r>
            <a:r>
              <a:rPr lang="en-US" sz="1200" kern="1200" dirty="0">
                <a:solidFill>
                  <a:schemeClr val="tx1"/>
                </a:solidFill>
                <a:latin typeface="+mn-lt"/>
                <a:ea typeface="+mn-ea"/>
                <a:cs typeface="+mn-cs"/>
              </a:rPr>
              <a:t>, 2013, p. 6). These traits include decisiveness, adaptability, self-motivation, and equanimity especially when dealing with difficult patrons.</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Excellent communications skills is listed as the second most desired competency in a study of Canadian library positions (</a:t>
            </a:r>
            <a:r>
              <a:rPr lang="en-US" sz="1200" kern="1200" dirty="0" err="1">
                <a:solidFill>
                  <a:schemeClr val="tx1"/>
                </a:solidFill>
                <a:latin typeface="+mn-lt"/>
                <a:ea typeface="+mn-ea"/>
                <a:cs typeface="+mn-cs"/>
              </a:rPr>
              <a:t>Freaser-Arnott</a:t>
            </a:r>
            <a:r>
              <a:rPr lang="en-US" sz="1200" kern="1200" dirty="0">
                <a:solidFill>
                  <a:schemeClr val="tx1"/>
                </a:solidFill>
                <a:latin typeface="+mn-lt"/>
                <a:ea typeface="+mn-ea"/>
                <a:cs typeface="+mn-cs"/>
              </a:rPr>
              <a:t>, 2013, p. 6). They include the preparation of documents and oral communications skills including experience in negotiation.</a:t>
            </a:r>
          </a:p>
        </p:txBody>
      </p:sp>
      <p:sp>
        <p:nvSpPr>
          <p:cNvPr id="4" name="Slide Number Placeholder 3"/>
          <p:cNvSpPr>
            <a:spLocks noGrp="1"/>
          </p:cNvSpPr>
          <p:nvPr>
            <p:ph type="sldNum" sz="quarter" idx="10"/>
          </p:nvPr>
        </p:nvSpPr>
        <p:spPr/>
        <p:txBody>
          <a:bodyPr/>
          <a:lstStyle/>
          <a:p>
            <a:fld id="{56888CF5-A3D2-40AC-82EE-F8499DD97E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Documents that children librarians are expected to prepare include: letters, memos, reports grant applications, and web forms.</a:t>
            </a:r>
          </a:p>
        </p:txBody>
      </p:sp>
      <p:sp>
        <p:nvSpPr>
          <p:cNvPr id="4" name="Slide Number Placeholder 3"/>
          <p:cNvSpPr>
            <a:spLocks noGrp="1"/>
          </p:cNvSpPr>
          <p:nvPr>
            <p:ph type="sldNum" sz="quarter" idx="10"/>
          </p:nvPr>
        </p:nvSpPr>
        <p:spPr/>
        <p:txBody>
          <a:bodyPr/>
          <a:lstStyle/>
          <a:p>
            <a:fld id="{56888CF5-A3D2-40AC-82EE-F8499DD97E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youth librarian’s knowledge of published children’s literature is a key trait that sets children’s librarians apart from other professionals. Children’s librarians should be familiar with classic works as well as more recently published material. Prospective employers often use transcripts and interviews to determine an applicant’s depth and breadth of knowledge in respect to children’s literature.</a:t>
            </a:r>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Library administrators use questions to discern an applicant’s knowledge of children’s literature. A question such as “Give me fifteen to twenty-five good books for third graders.” probes an applicant’s depth and breadth of knowledge in regards to children’s literature. In contrast, an interviewer may ask an interviewee to name their five favorite children’s books published this year to ascertain how familiar the applicant is with more recently published material.</a:t>
            </a:r>
          </a:p>
          <a:p>
            <a:endParaRPr lang="en-US" dirty="0"/>
          </a:p>
        </p:txBody>
      </p:sp>
      <p:sp>
        <p:nvSpPr>
          <p:cNvPr id="4" name="Slide Number Placeholder 3"/>
          <p:cNvSpPr>
            <a:spLocks noGrp="1"/>
          </p:cNvSpPr>
          <p:nvPr>
            <p:ph type="sldNum" sz="quarter" idx="10"/>
          </p:nvPr>
        </p:nvSpPr>
        <p:spPr/>
        <p:txBody>
          <a:bodyPr/>
          <a:lstStyle/>
          <a:p>
            <a:fld id="{56888CF5-A3D2-40AC-82EE-F8499DD97E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Library administrators have indicated that finding such qualified candidates who have an expansive knowledge of children’s literature to fill vacancies for children librarians are difficult to come by and in such circumstances will often consider hiring a candidate who possesses an enthusiasm for sharing children’s literature with the expectation that the new hire’s knowledge of children’s literature will be developed over time.</a:t>
            </a:r>
          </a:p>
          <a:p>
            <a:r>
              <a:rPr lang="en-US" dirty="0"/>
              <a:t>=</a:t>
            </a:r>
          </a:p>
        </p:txBody>
      </p:sp>
      <p:sp>
        <p:nvSpPr>
          <p:cNvPr id="4" name="Slide Number Placeholder 3"/>
          <p:cNvSpPr>
            <a:spLocks noGrp="1"/>
          </p:cNvSpPr>
          <p:nvPr>
            <p:ph type="sldNum" sz="quarter" idx="10"/>
          </p:nvPr>
        </p:nvSpPr>
        <p:spPr/>
        <p:txBody>
          <a:bodyPr/>
          <a:lstStyle/>
          <a:p>
            <a:fld id="{56888CF5-A3D2-40AC-82EE-F8499DD97E1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FC52483-3697-43AC-8D81-1A9DF9B060A1}" type="datetimeFigureOut">
              <a:rPr lang="en-US" smtClean="0"/>
              <a:pPr/>
              <a:t>5/13/2018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449B089-C4AC-4D25-82D0-AA4D096B541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C52483-3697-43AC-8D81-1A9DF9B060A1}" type="datetimeFigureOut">
              <a:rPr lang="en-US" smtClean="0"/>
              <a:pPr/>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B089-C4AC-4D25-82D0-AA4D096B54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C52483-3697-43AC-8D81-1A9DF9B060A1}" type="datetimeFigureOut">
              <a:rPr lang="en-US" smtClean="0"/>
              <a:pPr/>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B089-C4AC-4D25-82D0-AA4D096B54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C52483-3697-43AC-8D81-1A9DF9B060A1}" type="datetimeFigureOut">
              <a:rPr lang="en-US" smtClean="0"/>
              <a:pPr/>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B089-C4AC-4D25-82D0-AA4D096B54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FC52483-3697-43AC-8D81-1A9DF9B060A1}" type="datetimeFigureOut">
              <a:rPr lang="en-US" smtClean="0"/>
              <a:pPr/>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9B089-C4AC-4D25-82D0-AA4D096B541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C52483-3697-43AC-8D81-1A9DF9B060A1}" type="datetimeFigureOut">
              <a:rPr lang="en-US" smtClean="0"/>
              <a:pPr/>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9B089-C4AC-4D25-82D0-AA4D096B54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C52483-3697-43AC-8D81-1A9DF9B060A1}" type="datetimeFigureOut">
              <a:rPr lang="en-US" smtClean="0"/>
              <a:pPr/>
              <a:t>5/13/2018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9B089-C4AC-4D25-82D0-AA4D096B54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FC52483-3697-43AC-8D81-1A9DF9B060A1}" type="datetimeFigureOut">
              <a:rPr lang="en-US" smtClean="0"/>
              <a:pPr/>
              <a:t>5/13/2018</a:t>
            </a:fld>
            <a:endParaRPr lang="en-US"/>
          </a:p>
        </p:txBody>
      </p:sp>
      <p:sp>
        <p:nvSpPr>
          <p:cNvPr id="8" name="Slide Number Placeholder 7"/>
          <p:cNvSpPr>
            <a:spLocks noGrp="1"/>
          </p:cNvSpPr>
          <p:nvPr>
            <p:ph type="sldNum" sz="quarter" idx="11"/>
          </p:nvPr>
        </p:nvSpPr>
        <p:spPr/>
        <p:txBody>
          <a:bodyPr/>
          <a:lstStyle/>
          <a:p>
            <a:fld id="{F449B089-C4AC-4D25-82D0-AA4D096B541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2483-3697-43AC-8D81-1A9DF9B060A1}" type="datetimeFigureOut">
              <a:rPr lang="en-US" smtClean="0"/>
              <a:pPr/>
              <a:t>5/13/2018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9B089-C4AC-4D25-82D0-AA4D096B54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C52483-3697-43AC-8D81-1A9DF9B060A1}" type="datetimeFigureOut">
              <a:rPr lang="en-US" smtClean="0"/>
              <a:pPr/>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F449B089-C4AC-4D25-82D0-AA4D096B54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FC52483-3697-43AC-8D81-1A9DF9B060A1}" type="datetimeFigureOut">
              <a:rPr lang="en-US" smtClean="0"/>
              <a:pPr/>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9B089-C4AC-4D25-82D0-AA4D096B54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C52483-3697-43AC-8D81-1A9DF9B060A1}" type="datetimeFigureOut">
              <a:rPr lang="en-US" smtClean="0"/>
              <a:pPr/>
              <a:t>5/13/2018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449B089-C4AC-4D25-82D0-AA4D096B541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libaccess.sjlibrary.org/login?url=http://search.ebscohost.com/login.aspx?direct=true&amp;db=llf&amp;AN=502885319&amp;site=ehost-live" TargetMode="External"/><Relationship Id="rId2" Type="http://schemas.openxmlformats.org/officeDocument/2006/relationships/hyperlink" Target="http://libaccess.sjlibrary.org/login?url=http://search.ebscohost.com/login.aspx?direct=true&amp;db=llf&amp;AN=502940506&amp;site=ehost-live" TargetMode="External"/><Relationship Id="rId1" Type="http://schemas.openxmlformats.org/officeDocument/2006/relationships/slideLayout" Target="../slideLayouts/slideLayout2.xml"/><Relationship Id="rId4" Type="http://schemas.openxmlformats.org/officeDocument/2006/relationships/hyperlink" Target="http://libaccess.sjlibrary.org/login?url=http://search.ebscohost.com/login.aspx?direct=true&amp;db=llf&amp;AN=75044346&amp;site=ehost-liv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libaccess.sjlibrary.org/login?url=http://search.ebscohost.com/login.aspx?direct=true&amp;db=llf&amp;AN=91576020&amp;site=ehost-live" TargetMode="External"/><Relationship Id="rId2" Type="http://schemas.openxmlformats.org/officeDocument/2006/relationships/hyperlink" Target="http://libaccess.sjlibrary.org/login?url=http://search.ebscohost.com/login.aspx?direct=true&amp;db=llf&amp;AN=116802469&amp;site=ehost-liv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Professional Synthesis</a:t>
            </a:r>
          </a:p>
        </p:txBody>
      </p:sp>
      <p:sp>
        <p:nvSpPr>
          <p:cNvPr id="3" name="Subtitle 2"/>
          <p:cNvSpPr>
            <a:spLocks noGrp="1"/>
          </p:cNvSpPr>
          <p:nvPr>
            <p:ph type="subTitle" idx="1"/>
          </p:nvPr>
        </p:nvSpPr>
        <p:spPr/>
        <p:txBody>
          <a:bodyPr>
            <a:normAutofit fontScale="92500" lnSpcReduction="20000"/>
          </a:bodyPr>
          <a:lstStyle/>
          <a:p>
            <a:endParaRPr lang="en-US" dirty="0"/>
          </a:p>
          <a:p>
            <a:endParaRPr lang="en-US" dirty="0"/>
          </a:p>
          <a:p>
            <a:r>
              <a:rPr lang="en-US" dirty="0"/>
              <a:t>Jason Sue</a:t>
            </a:r>
          </a:p>
          <a:p>
            <a:r>
              <a:rPr lang="en-US"/>
              <a:t>Professor Robert </a:t>
            </a:r>
            <a:r>
              <a:rPr lang="en-US" dirty="0"/>
              <a:t>Boyd</a:t>
            </a:r>
          </a:p>
          <a:p>
            <a:r>
              <a:rPr lang="en-US" dirty="0"/>
              <a:t>204-12</a:t>
            </a:r>
          </a:p>
          <a:p>
            <a:r>
              <a:rPr lang="en-US" dirty="0"/>
              <a:t>Children Librarianship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Computer Skills</a:t>
            </a:r>
          </a:p>
        </p:txBody>
      </p:sp>
      <p:sp>
        <p:nvSpPr>
          <p:cNvPr id="4" name="Content Placeholder 3"/>
          <p:cNvSpPr>
            <a:spLocks noGrp="1"/>
          </p:cNvSpPr>
          <p:nvPr>
            <p:ph sz="half" idx="1"/>
          </p:nvPr>
        </p:nvSpPr>
        <p:spPr>
          <a:xfrm>
            <a:off x="457200" y="1600200"/>
            <a:ext cx="3962400" cy="4525963"/>
          </a:xfrm>
        </p:spPr>
        <p:txBody>
          <a:bodyPr>
            <a:normAutofit/>
          </a:bodyPr>
          <a:lstStyle/>
          <a:p>
            <a:pPr lvl="0"/>
            <a:r>
              <a:rPr lang="en-US" dirty="0"/>
              <a:t>Web Browsing</a:t>
            </a:r>
          </a:p>
          <a:p>
            <a:pPr lvl="0">
              <a:buNone/>
            </a:pPr>
            <a:endParaRPr lang="en-US" dirty="0"/>
          </a:p>
          <a:p>
            <a:pPr lvl="0"/>
            <a:r>
              <a:rPr lang="en-US" dirty="0"/>
              <a:t>Email</a:t>
            </a:r>
          </a:p>
          <a:p>
            <a:pPr lvl="0"/>
            <a:endParaRPr lang="en-US" dirty="0"/>
          </a:p>
          <a:p>
            <a:pPr lvl="0"/>
            <a:r>
              <a:rPr lang="en-US" dirty="0"/>
              <a:t>Microsoft Word</a:t>
            </a:r>
          </a:p>
          <a:p>
            <a:pPr lvl="0"/>
            <a:endParaRPr lang="en-US" dirty="0"/>
          </a:p>
          <a:p>
            <a:pPr lvl="0"/>
            <a:r>
              <a:rPr lang="en-US" dirty="0"/>
              <a:t>Microsoft Excel</a:t>
            </a:r>
          </a:p>
          <a:p>
            <a:pPr lvl="0"/>
            <a:endParaRPr lang="en-US" dirty="0"/>
          </a:p>
          <a:p>
            <a:pPr lvl="0"/>
            <a:r>
              <a:rPr lang="en-US" dirty="0"/>
              <a:t>Microsoft PowerPoint</a:t>
            </a:r>
          </a:p>
          <a:p>
            <a:endParaRPr lang="en-US" dirty="0"/>
          </a:p>
        </p:txBody>
      </p:sp>
      <p:pic>
        <p:nvPicPr>
          <p:cNvPr id="3" name="Content Placeholder 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886200" y="1905000"/>
            <a:ext cx="4757738" cy="3394710"/>
          </a:xfr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553200"/>
            <a:ext cx="304800" cy="304800"/>
          </a:xfrm>
          <a:prstGeom prst="rect">
            <a:avLst/>
          </a:prstGeom>
        </p:spPr>
      </p:pic>
    </p:spTree>
  </p:cSld>
  <p:clrMapOvr>
    <a:masterClrMapping/>
  </p:clrMapOvr>
  <p:transition advTm="1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67345" y="3962400"/>
            <a:ext cx="1219200" cy="22364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Social Media Engagement</a:t>
            </a:r>
          </a:p>
        </p:txBody>
      </p:sp>
      <p:pic>
        <p:nvPicPr>
          <p:cNvPr id="5" name="Content Placeholder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570981" y="3200400"/>
            <a:ext cx="3657600" cy="3657600"/>
          </a:xfrm>
        </p:spPr>
      </p:pic>
      <p:sp>
        <p:nvSpPr>
          <p:cNvPr id="4" name="Content Placeholder 3"/>
          <p:cNvSpPr>
            <a:spLocks noGrp="1"/>
          </p:cNvSpPr>
          <p:nvPr>
            <p:ph sz="half" idx="2"/>
          </p:nvPr>
        </p:nvSpPr>
        <p:spPr/>
        <p:txBody>
          <a:bodyPr/>
          <a:lstStyle/>
          <a:p>
            <a:pPr lvl="0"/>
            <a:endParaRPr lang="en-US" dirty="0"/>
          </a:p>
          <a:p>
            <a:pPr lvl="0"/>
            <a:r>
              <a:rPr lang="en-US" dirty="0"/>
              <a:t>Pinterest</a:t>
            </a:r>
          </a:p>
          <a:p>
            <a:pPr lvl="0"/>
            <a:endParaRPr lang="en-US" dirty="0"/>
          </a:p>
          <a:p>
            <a:pPr lvl="0"/>
            <a:endParaRPr lang="en-US" dirty="0"/>
          </a:p>
          <a:p>
            <a:pPr lvl="0"/>
            <a:r>
              <a:rPr lang="en-US" dirty="0"/>
              <a:t>Twitter</a:t>
            </a:r>
          </a:p>
          <a:p>
            <a:endParaRPr lang="en-US" dirty="0"/>
          </a:p>
          <a:p>
            <a:endParaRPr lang="en-US" dirty="0"/>
          </a:p>
          <a:p>
            <a:r>
              <a:rPr lang="en-US" dirty="0"/>
              <a:t>Facebook</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2593142"/>
            <a:ext cx="2111535" cy="1714583"/>
          </a:xfrm>
          <a:prstGeom prst="rect">
            <a:avLst/>
          </a:prstGeom>
        </p:spPr>
      </p:pic>
      <p:sp>
        <p:nvSpPr>
          <p:cNvPr id="9" name="Oval 8"/>
          <p:cNvSpPr/>
          <p:nvPr/>
        </p:nvSpPr>
        <p:spPr>
          <a:xfrm>
            <a:off x="1066800" y="1828800"/>
            <a:ext cx="2057401" cy="2209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1676400"/>
            <a:ext cx="2388870" cy="2388870"/>
          </a:xfrm>
          <a:prstGeom prst="rect">
            <a:avLst/>
          </a:prstGeom>
        </p:spPr>
      </p:pic>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839200" y="6553200"/>
            <a:ext cx="304800" cy="304800"/>
          </a:xfrm>
          <a:prstGeom prst="rect">
            <a:avLst/>
          </a:prstGeom>
        </p:spPr>
      </p:pic>
    </p:spTree>
    <p:extLst>
      <p:ext uri="{BB962C8B-B14F-4D97-AF65-F5344CB8AC3E}">
        <p14:creationId xmlns:p14="http://schemas.microsoft.com/office/powerpoint/2010/main" val="552913366"/>
      </p:ext>
    </p:extLst>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4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Role of the Children’s Librarian</a:t>
            </a:r>
          </a:p>
        </p:txBody>
      </p:sp>
      <p:sp>
        <p:nvSpPr>
          <p:cNvPr id="6" name="Content Placeholder 5"/>
          <p:cNvSpPr>
            <a:spLocks noGrp="1"/>
          </p:cNvSpPr>
          <p:nvPr>
            <p:ph idx="1"/>
          </p:nvPr>
        </p:nvSpPr>
        <p:spPr>
          <a:xfrm>
            <a:off x="457200" y="1600200"/>
            <a:ext cx="8382000" cy="5029200"/>
          </a:xfrm>
        </p:spPr>
        <p:txBody>
          <a:bodyPr>
            <a:normAutofit fontScale="77500" lnSpcReduction="20000"/>
          </a:bodyPr>
          <a:lstStyle/>
          <a:p>
            <a:r>
              <a:rPr lang="en-US" dirty="0"/>
              <a:t>Provide a safe environment to play that encourages development in early literacy.</a:t>
            </a:r>
          </a:p>
          <a:p>
            <a:endParaRPr lang="en-US" sz="1300" dirty="0"/>
          </a:p>
          <a:p>
            <a:r>
              <a:rPr lang="en-US" dirty="0"/>
              <a:t>Assist students in researching and developing their skills in research.</a:t>
            </a:r>
          </a:p>
          <a:p>
            <a:endParaRPr lang="en-US" sz="1300" dirty="0"/>
          </a:p>
          <a:p>
            <a:r>
              <a:rPr lang="en-US" dirty="0"/>
              <a:t>Direct staff and follow the directions of superiors.</a:t>
            </a:r>
          </a:p>
          <a:p>
            <a:endParaRPr lang="en-US" sz="1300" dirty="0"/>
          </a:p>
          <a:p>
            <a:r>
              <a:rPr lang="en-US" dirty="0"/>
              <a:t>Advise collection development in the acquisition of materials for young patrons.</a:t>
            </a:r>
          </a:p>
          <a:p>
            <a:endParaRPr lang="en-US" sz="1300" dirty="0"/>
          </a:p>
          <a:p>
            <a:r>
              <a:rPr lang="en-US" dirty="0"/>
              <a:t>Host a variety of programs to match the interests and developmental needs of young patrons.</a:t>
            </a:r>
          </a:p>
          <a:p>
            <a:endParaRPr lang="en-US" sz="1300" dirty="0"/>
          </a:p>
          <a:p>
            <a:r>
              <a:rPr lang="en-US" dirty="0"/>
              <a:t>Connect with children patrons and their parents.</a:t>
            </a:r>
          </a:p>
          <a:p>
            <a:endParaRPr lang="en-US" sz="1300" dirty="0"/>
          </a:p>
          <a:p>
            <a:r>
              <a:rPr lang="en-US" dirty="0"/>
              <a:t>Organize school visits and outreach to schools.</a:t>
            </a:r>
          </a:p>
          <a:p>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9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Need for a Safe Environment for Children</a:t>
            </a:r>
          </a:p>
        </p:txBody>
      </p:sp>
      <p:sp>
        <p:nvSpPr>
          <p:cNvPr id="3" name="Content Placeholder 2"/>
          <p:cNvSpPr>
            <a:spLocks noGrp="1"/>
          </p:cNvSpPr>
          <p:nvPr>
            <p:ph idx="1"/>
          </p:nvPr>
        </p:nvSpPr>
        <p:spPr/>
        <p:txBody>
          <a:bodyPr/>
          <a:lstStyle/>
          <a:p>
            <a:pPr lvl="0"/>
            <a:endParaRPr lang="en-US" dirty="0"/>
          </a:p>
          <a:p>
            <a:pPr lvl="0"/>
            <a:r>
              <a:rPr lang="en-US" dirty="0"/>
              <a:t>Families living in poverty lack access to opportunities for their children to explore and play.</a:t>
            </a:r>
          </a:p>
          <a:p>
            <a:pPr lvl="0"/>
            <a:endParaRPr lang="en-US" dirty="0"/>
          </a:p>
          <a:p>
            <a:r>
              <a:rPr lang="en-US" dirty="0"/>
              <a:t>Less than half of American children have a playground within walking distance of their home.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Play</a:t>
            </a:r>
          </a:p>
        </p:txBody>
      </p:sp>
      <p:sp>
        <p:nvSpPr>
          <p:cNvPr id="3" name="Content Placeholder 2"/>
          <p:cNvSpPr>
            <a:spLocks noGrp="1"/>
          </p:cNvSpPr>
          <p:nvPr>
            <p:ph idx="1"/>
          </p:nvPr>
        </p:nvSpPr>
        <p:spPr/>
        <p:txBody>
          <a:bodyPr/>
          <a:lstStyle/>
          <a:p>
            <a:r>
              <a:rPr lang="en-US" sz="3200" dirty="0"/>
              <a:t>Supports the </a:t>
            </a:r>
            <a:r>
              <a:rPr lang="en-US" sz="3200" u="sng" dirty="0"/>
              <a:t>emotional </a:t>
            </a:r>
            <a:r>
              <a:rPr lang="en-US" sz="3200" dirty="0"/>
              <a:t>needs of infants and toddlers.</a:t>
            </a:r>
          </a:p>
          <a:p>
            <a:endParaRPr lang="en-US" sz="3200" dirty="0"/>
          </a:p>
          <a:p>
            <a:r>
              <a:rPr lang="en-US" sz="3200" dirty="0"/>
              <a:t>Supports the </a:t>
            </a:r>
            <a:r>
              <a:rPr lang="en-US" sz="3200" u="sng" dirty="0"/>
              <a:t>social development</a:t>
            </a:r>
            <a:r>
              <a:rPr lang="en-US" sz="3200" dirty="0"/>
              <a:t> of</a:t>
            </a:r>
            <a:r>
              <a:rPr lang="en-US" sz="3200" u="sng" dirty="0"/>
              <a:t> </a:t>
            </a:r>
            <a:r>
              <a:rPr lang="en-US" sz="3200" dirty="0"/>
              <a:t>infants and toddlers.</a:t>
            </a:r>
          </a:p>
          <a:p>
            <a:endParaRPr lang="en-US" sz="3200" dirty="0"/>
          </a:p>
          <a:p>
            <a:r>
              <a:rPr lang="en-US" sz="3200" dirty="0"/>
              <a:t>Opportunity for</a:t>
            </a:r>
            <a:r>
              <a:rPr lang="en-US" sz="3200" u="sng" dirty="0"/>
              <a:t> sensory exploration</a:t>
            </a:r>
            <a:r>
              <a:rPr lang="en-US" sz="3200" dirty="0"/>
              <a:t>.</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1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Play Nurtures Social Development</a:t>
            </a:r>
          </a:p>
        </p:txBody>
      </p:sp>
      <p:sp>
        <p:nvSpPr>
          <p:cNvPr id="3" name="Content Placeholder 2"/>
          <p:cNvSpPr>
            <a:spLocks noGrp="1"/>
          </p:cNvSpPr>
          <p:nvPr>
            <p:ph sz="half" idx="1"/>
          </p:nvPr>
        </p:nvSpPr>
        <p:spPr>
          <a:xfrm>
            <a:off x="457200" y="1600200"/>
            <a:ext cx="4648200" cy="4525963"/>
          </a:xfrm>
        </p:spPr>
        <p:txBody>
          <a:bodyPr>
            <a:normAutofit/>
          </a:bodyPr>
          <a:lstStyle/>
          <a:p>
            <a:pPr lvl="0"/>
            <a:endParaRPr lang="en-US" dirty="0"/>
          </a:p>
          <a:p>
            <a:pPr lvl="0"/>
            <a:r>
              <a:rPr lang="en-US" dirty="0"/>
              <a:t>Interaction with their Peers</a:t>
            </a:r>
          </a:p>
          <a:p>
            <a:pPr lvl="0"/>
            <a:endParaRPr lang="en-US" dirty="0"/>
          </a:p>
          <a:p>
            <a:pPr lvl="0"/>
            <a:endParaRPr lang="en-US" dirty="0"/>
          </a:p>
          <a:p>
            <a:pPr lvl="0"/>
            <a:r>
              <a:rPr lang="en-US" dirty="0"/>
              <a:t>Sharing and Patience</a:t>
            </a:r>
          </a:p>
          <a:p>
            <a:pPr lvl="0"/>
            <a:endParaRPr lang="en-US" dirty="0"/>
          </a:p>
          <a:p>
            <a:pPr lvl="0"/>
            <a:endParaRPr lang="en-US" dirty="0"/>
          </a:p>
          <a:p>
            <a:pPr lvl="0"/>
            <a:r>
              <a:rPr lang="en-US" dirty="0"/>
              <a:t>Role Playing</a:t>
            </a:r>
          </a:p>
          <a:p>
            <a:pPr lvl="0">
              <a:buNone/>
            </a:pPr>
            <a:endParaRPr lang="en-US" dirty="0"/>
          </a:p>
          <a:p>
            <a:pPr lvl="0">
              <a:buNone/>
            </a:pPr>
            <a:endParaRPr lang="en-US" dirty="0"/>
          </a:p>
        </p:txBody>
      </p:sp>
      <p:pic>
        <p:nvPicPr>
          <p:cNvPr id="8" name="Content Placeholder 7" descr="4 Infants.jpg"/>
          <p:cNvPicPr>
            <a:picLocks noGrp="1" noChangeAspect="1"/>
          </p:cNvPicPr>
          <p:nvPr>
            <p:ph sz="half" idx="2"/>
          </p:nvPr>
        </p:nvPicPr>
        <p:blipFill>
          <a:blip r:embed="rId5" cstate="print"/>
          <a:stretch>
            <a:fillRect/>
          </a:stretch>
        </p:blipFill>
        <p:spPr>
          <a:xfrm>
            <a:off x="4419600" y="2514601"/>
            <a:ext cx="4857750" cy="2752725"/>
          </a:xfrm>
          <a:scene3d>
            <a:camera prst="orthographicFront">
              <a:rot lat="0" lon="0" rev="5400000"/>
            </a:camera>
            <a:lightRig rig="threePt" dir="t"/>
          </a:scene3d>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553200"/>
            <a:ext cx="304800" cy="304800"/>
          </a:xfrm>
          <a:prstGeom prst="rect">
            <a:avLst/>
          </a:prstGeom>
        </p:spPr>
      </p:pic>
    </p:spTree>
  </p:cSld>
  <p:clrMapOvr>
    <a:masterClrMapping/>
  </p:clrMapOvr>
  <p:transition advTm="4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2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Sensory Exploration</a:t>
            </a:r>
          </a:p>
        </p:txBody>
      </p:sp>
      <p:sp>
        <p:nvSpPr>
          <p:cNvPr id="6" name="Content Placeholder 5"/>
          <p:cNvSpPr>
            <a:spLocks noGrp="1"/>
          </p:cNvSpPr>
          <p:nvPr>
            <p:ph idx="1"/>
          </p:nvPr>
        </p:nvSpPr>
        <p:spPr>
          <a:xfrm>
            <a:off x="304800" y="1600200"/>
            <a:ext cx="8534400" cy="4953000"/>
          </a:xfrm>
        </p:spPr>
        <p:txBody>
          <a:bodyPr>
            <a:normAutofit fontScale="92500" lnSpcReduction="10000"/>
          </a:bodyPr>
          <a:lstStyle/>
          <a:p>
            <a:endParaRPr lang="en-US" u="sng" dirty="0"/>
          </a:p>
          <a:p>
            <a:r>
              <a:rPr lang="en-US" u="sng" dirty="0"/>
              <a:t>sensory exploration</a:t>
            </a:r>
            <a:r>
              <a:rPr lang="en-US" b="1" dirty="0"/>
              <a:t>:</a:t>
            </a:r>
            <a:r>
              <a:rPr lang="en-US" dirty="0"/>
              <a:t> learning about the world around by grasping, tasting, looking, and listening. </a:t>
            </a:r>
          </a:p>
          <a:p>
            <a:endParaRPr lang="en-US" dirty="0"/>
          </a:p>
          <a:p>
            <a:r>
              <a:rPr lang="en-US" dirty="0"/>
              <a:t>Infants pay equal attention to all of their senses.</a:t>
            </a:r>
          </a:p>
          <a:p>
            <a:endParaRPr lang="en-US" dirty="0"/>
          </a:p>
          <a:p>
            <a:r>
              <a:rPr lang="en-US" dirty="0"/>
              <a:t>Play provides them the opportunity to practice focusing their attention on a specific stimulus.</a:t>
            </a:r>
          </a:p>
          <a:p>
            <a:endParaRPr lang="en-US" dirty="0"/>
          </a:p>
          <a:p>
            <a:r>
              <a:rPr lang="en-US" dirty="0"/>
              <a:t>Sensory exploration is a precursor to writing.</a:t>
            </a:r>
          </a:p>
          <a:p>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Toys to Encourage Play and Exploration</a:t>
            </a:r>
          </a:p>
        </p:txBody>
      </p:sp>
      <p:sp>
        <p:nvSpPr>
          <p:cNvPr id="3" name="Content Placeholder 2"/>
          <p:cNvSpPr>
            <a:spLocks noGrp="1"/>
          </p:cNvSpPr>
          <p:nvPr>
            <p:ph sz="half" idx="1"/>
          </p:nvPr>
        </p:nvSpPr>
        <p:spPr>
          <a:xfrm>
            <a:off x="457200" y="1600200"/>
            <a:ext cx="3886200" cy="4525963"/>
          </a:xfrm>
        </p:spPr>
        <p:txBody>
          <a:bodyPr>
            <a:normAutofit/>
          </a:bodyPr>
          <a:lstStyle/>
          <a:p>
            <a:pPr lvl="0"/>
            <a:r>
              <a:rPr lang="en-US" dirty="0"/>
              <a:t>Balls</a:t>
            </a:r>
          </a:p>
          <a:p>
            <a:pPr lvl="0"/>
            <a:endParaRPr lang="en-US" sz="1800" dirty="0"/>
          </a:p>
          <a:p>
            <a:pPr lvl="0"/>
            <a:r>
              <a:rPr lang="en-US" dirty="0"/>
              <a:t>Trucks and Trains</a:t>
            </a:r>
          </a:p>
          <a:p>
            <a:pPr lvl="0">
              <a:buNone/>
            </a:pPr>
            <a:endParaRPr lang="en-US" sz="1800" dirty="0"/>
          </a:p>
          <a:p>
            <a:pPr lvl="0"/>
            <a:r>
              <a:rPr lang="en-US" dirty="0"/>
              <a:t>Plush Animals</a:t>
            </a:r>
          </a:p>
          <a:p>
            <a:pPr lvl="0"/>
            <a:endParaRPr lang="en-US" sz="1800" dirty="0"/>
          </a:p>
          <a:p>
            <a:pPr lvl="0"/>
            <a:r>
              <a:rPr lang="en-US" dirty="0"/>
              <a:t>Building Blocks</a:t>
            </a:r>
          </a:p>
          <a:p>
            <a:pPr lvl="0"/>
            <a:endParaRPr lang="en-US" sz="1800" dirty="0"/>
          </a:p>
          <a:p>
            <a:pPr lvl="0"/>
            <a:r>
              <a:rPr lang="en-US" dirty="0"/>
              <a:t>Linking Toys</a:t>
            </a:r>
          </a:p>
          <a:p>
            <a:pPr lvl="0"/>
            <a:endParaRPr lang="en-US" sz="1800" dirty="0"/>
          </a:p>
          <a:p>
            <a:pPr lvl="0"/>
            <a:r>
              <a:rPr lang="en-US" dirty="0"/>
              <a:t>Noisemakers</a:t>
            </a:r>
          </a:p>
          <a:p>
            <a:endParaRPr lang="en-US" dirty="0"/>
          </a:p>
        </p:txBody>
      </p:sp>
      <p:pic>
        <p:nvPicPr>
          <p:cNvPr id="5" name="Content Placeholder 4" descr="Infant and a Blue Ball.jpeg"/>
          <p:cNvPicPr>
            <a:picLocks noGrp="1" noChangeAspect="1"/>
          </p:cNvPicPr>
          <p:nvPr>
            <p:ph sz="half" idx="2"/>
          </p:nvPr>
        </p:nvPicPr>
        <p:blipFill>
          <a:blip r:embed="rId5" cstate="print"/>
          <a:srcRect l="17530"/>
          <a:stretch>
            <a:fillRect/>
          </a:stretch>
        </p:blipFill>
        <p:spPr>
          <a:xfrm>
            <a:off x="4648200" y="1905000"/>
            <a:ext cx="3943350" cy="3829050"/>
          </a:xfr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553200"/>
            <a:ext cx="304800" cy="304800"/>
          </a:xfrm>
          <a:prstGeom prst="rect">
            <a:avLst/>
          </a:prstGeom>
        </p:spPr>
      </p:pic>
    </p:spTree>
  </p:cSld>
  <p:clrMapOvr>
    <a:masterClrMapping/>
  </p:clrMapOvr>
  <p:transition advTm="4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5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Early Learning Centers</a:t>
            </a:r>
          </a:p>
        </p:txBody>
      </p:sp>
      <p:sp>
        <p:nvSpPr>
          <p:cNvPr id="6" name="Content Placeholder 5"/>
          <p:cNvSpPr>
            <a:spLocks noGrp="1"/>
          </p:cNvSpPr>
          <p:nvPr>
            <p:ph idx="1"/>
          </p:nvPr>
        </p:nvSpPr>
        <p:spPr>
          <a:xfrm>
            <a:off x="457200" y="1600200"/>
            <a:ext cx="7467600" cy="5257800"/>
          </a:xfrm>
        </p:spPr>
        <p:txBody>
          <a:bodyPr>
            <a:normAutofit/>
          </a:bodyPr>
          <a:lstStyle/>
          <a:p>
            <a:r>
              <a:rPr lang="en-US" dirty="0"/>
              <a:t>Critical in the establishment of the library as a early literacy resource.</a:t>
            </a:r>
          </a:p>
          <a:p>
            <a:endParaRPr lang="en-US" dirty="0"/>
          </a:p>
          <a:p>
            <a:r>
              <a:rPr lang="en-US" dirty="0"/>
              <a:t>Furnished with ample computer stations and appropriately sized furniture</a:t>
            </a:r>
          </a:p>
          <a:p>
            <a:endParaRPr lang="en-US" dirty="0"/>
          </a:p>
          <a:p>
            <a:r>
              <a:rPr lang="en-US" dirty="0"/>
              <a:t>Hosts a selection of appropriate materials</a:t>
            </a:r>
          </a:p>
          <a:p>
            <a:pPr lvl="1"/>
            <a:r>
              <a:rPr lang="en-US" dirty="0"/>
              <a:t>Education, Diversity, and Interests</a:t>
            </a:r>
          </a:p>
          <a:p>
            <a:pPr lvl="1"/>
            <a:r>
              <a:rPr lang="en-US" dirty="0"/>
              <a:t>Displays of Age Appropriate Books</a:t>
            </a:r>
          </a:p>
          <a:p>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4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Aiding Student Research</a:t>
            </a:r>
          </a:p>
        </p:txBody>
      </p:sp>
      <p:sp>
        <p:nvSpPr>
          <p:cNvPr id="3" name="Content Placeholder 2"/>
          <p:cNvSpPr>
            <a:spLocks noGrp="1"/>
          </p:cNvSpPr>
          <p:nvPr>
            <p:ph idx="1"/>
          </p:nvPr>
        </p:nvSpPr>
        <p:spPr>
          <a:xfrm>
            <a:off x="457200" y="1600200"/>
            <a:ext cx="7467600" cy="4876800"/>
          </a:xfrm>
        </p:spPr>
        <p:txBody>
          <a:bodyPr>
            <a:normAutofit/>
          </a:bodyPr>
          <a:lstStyle/>
          <a:p>
            <a:endParaRPr lang="en-US" sz="2000" dirty="0"/>
          </a:p>
          <a:p>
            <a:r>
              <a:rPr lang="en-US" dirty="0"/>
              <a:t>Introduce student’s to the library’s resources.</a:t>
            </a:r>
          </a:p>
          <a:p>
            <a:pPr lvl="1"/>
            <a:r>
              <a:rPr lang="en-US" dirty="0"/>
              <a:t>Print and Digital</a:t>
            </a:r>
          </a:p>
          <a:p>
            <a:pPr lvl="1"/>
            <a:endParaRPr lang="en-US" dirty="0"/>
          </a:p>
          <a:p>
            <a:r>
              <a:rPr lang="en-US" dirty="0"/>
              <a:t>Train them on the use of databases</a:t>
            </a:r>
          </a:p>
          <a:p>
            <a:endParaRPr lang="en-US" dirty="0"/>
          </a:p>
          <a:p>
            <a:r>
              <a:rPr lang="en-US" dirty="0"/>
              <a:t>Help students discern the credibility of online resources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Professional Synthesis</a:t>
            </a:r>
          </a:p>
        </p:txBody>
      </p:sp>
      <p:sp>
        <p:nvSpPr>
          <p:cNvPr id="3" name="Subtitle 2"/>
          <p:cNvSpPr>
            <a:spLocks noGrp="1"/>
          </p:cNvSpPr>
          <p:nvPr>
            <p:ph type="subTitle" idx="1"/>
          </p:nvPr>
        </p:nvSpPr>
        <p:spPr/>
        <p:txBody>
          <a:bodyPr>
            <a:normAutofit fontScale="92500" lnSpcReduction="20000"/>
          </a:bodyPr>
          <a:lstStyle/>
          <a:p>
            <a:endParaRPr lang="en-US" dirty="0"/>
          </a:p>
          <a:p>
            <a:endParaRPr lang="en-US" dirty="0"/>
          </a:p>
          <a:p>
            <a:r>
              <a:rPr lang="en-US" dirty="0"/>
              <a:t>Jason Sue</a:t>
            </a:r>
          </a:p>
          <a:p>
            <a:r>
              <a:rPr lang="en-US" dirty="0"/>
              <a:t>Professor Robert Boyd</a:t>
            </a:r>
          </a:p>
          <a:p>
            <a:r>
              <a:rPr lang="en-US" dirty="0"/>
              <a:t>204-12</a:t>
            </a:r>
          </a:p>
          <a:p>
            <a:r>
              <a:rPr lang="en-US" dirty="0"/>
              <a:t>Children Librarianship</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a:t>
            </a:r>
          </a:p>
        </p:txBody>
      </p:sp>
      <p:sp>
        <p:nvSpPr>
          <p:cNvPr id="3" name="Content Placeholder 2"/>
          <p:cNvSpPr>
            <a:spLocks noGrp="1"/>
          </p:cNvSpPr>
          <p:nvPr>
            <p:ph sz="half" idx="1"/>
          </p:nvPr>
        </p:nvSpPr>
        <p:spPr>
          <a:xfrm>
            <a:off x="457200" y="1600200"/>
            <a:ext cx="4419600" cy="4724400"/>
          </a:xfrm>
        </p:spPr>
        <p:txBody>
          <a:bodyPr>
            <a:normAutofit/>
          </a:bodyPr>
          <a:lstStyle/>
          <a:p>
            <a:endParaRPr lang="en-US" sz="2800" dirty="0"/>
          </a:p>
          <a:p>
            <a:r>
              <a:rPr lang="en-US" sz="2800" dirty="0"/>
              <a:t>Crafts and Coloring</a:t>
            </a:r>
          </a:p>
          <a:p>
            <a:endParaRPr lang="en-US" sz="2800" dirty="0"/>
          </a:p>
          <a:p>
            <a:r>
              <a:rPr lang="en-US" sz="2800" dirty="0"/>
              <a:t>Coloring Sessions</a:t>
            </a:r>
          </a:p>
          <a:p>
            <a:endParaRPr lang="en-US" sz="2800" dirty="0"/>
          </a:p>
          <a:p>
            <a:r>
              <a:rPr lang="en-US" sz="2800" dirty="0"/>
              <a:t>Special Guests</a:t>
            </a:r>
          </a:p>
          <a:p>
            <a:endParaRPr lang="en-US" sz="2800" dirty="0"/>
          </a:p>
          <a:p>
            <a:r>
              <a:rPr lang="en-US" sz="2800" dirty="0"/>
              <a:t>Movies and Trivia</a:t>
            </a:r>
          </a:p>
          <a:p>
            <a:endParaRPr lang="en-US" dirty="0"/>
          </a:p>
        </p:txBody>
      </p:sp>
      <p:pic>
        <p:nvPicPr>
          <p:cNvPr id="7" name="Content Placeholder 6" descr="Stick Figure Crafts.jpg"/>
          <p:cNvPicPr>
            <a:picLocks noGrp="1" noChangeAspect="1"/>
          </p:cNvPicPr>
          <p:nvPr>
            <p:ph sz="half" idx="2"/>
          </p:nvPr>
        </p:nvPicPr>
        <p:blipFill>
          <a:blip r:embed="rId5" cstate="print"/>
          <a:srcRect l="6250" r="22917"/>
          <a:stretch>
            <a:fillRect/>
          </a:stretch>
        </p:blipFill>
        <p:spPr>
          <a:xfrm>
            <a:off x="4648200" y="1676400"/>
            <a:ext cx="4048106" cy="4286250"/>
          </a:xfr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553200"/>
            <a:ext cx="304800" cy="304800"/>
          </a:xfrm>
          <a:prstGeom prst="rect">
            <a:avLst/>
          </a:prstGeom>
        </p:spPr>
      </p:pic>
    </p:spTree>
  </p:cSld>
  <p:clrMapOvr>
    <a:masterClrMapping/>
  </p:clrMapOvr>
  <p:transition advTm="4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0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Visits</a:t>
            </a:r>
          </a:p>
        </p:txBody>
      </p:sp>
      <p:sp>
        <p:nvSpPr>
          <p:cNvPr id="3" name="Content Placeholder 2"/>
          <p:cNvSpPr>
            <a:spLocks noGrp="1"/>
          </p:cNvSpPr>
          <p:nvPr>
            <p:ph sz="half" idx="1"/>
          </p:nvPr>
        </p:nvSpPr>
        <p:spPr/>
        <p:txBody>
          <a:bodyPr/>
          <a:lstStyle/>
          <a:p>
            <a:pPr lvl="0"/>
            <a:endParaRPr lang="en-US" sz="1800" dirty="0"/>
          </a:p>
          <a:p>
            <a:pPr lvl="0"/>
            <a:r>
              <a:rPr lang="en-US" sz="2800" dirty="0"/>
              <a:t>Library Tours</a:t>
            </a:r>
          </a:p>
          <a:p>
            <a:pPr lvl="0"/>
            <a:endParaRPr lang="en-US" sz="1800" dirty="0"/>
          </a:p>
          <a:p>
            <a:pPr lvl="0"/>
            <a:endParaRPr lang="en-US" dirty="0"/>
          </a:p>
          <a:p>
            <a:pPr lvl="0"/>
            <a:r>
              <a:rPr lang="en-US" sz="2800" dirty="0"/>
              <a:t>Scavenger Hunts and Exploration</a:t>
            </a:r>
          </a:p>
          <a:p>
            <a:pPr lvl="0"/>
            <a:endParaRPr lang="en-US" dirty="0"/>
          </a:p>
          <a:p>
            <a:pPr lvl="0"/>
            <a:endParaRPr lang="en-US" sz="1800" dirty="0"/>
          </a:p>
          <a:p>
            <a:pPr lvl="0"/>
            <a:r>
              <a:rPr lang="en-US" sz="2800" dirty="0" err="1"/>
              <a:t>Storytimes</a:t>
            </a:r>
            <a:endParaRPr lang="en-US" sz="2800" dirty="0"/>
          </a:p>
          <a:p>
            <a:endParaRPr lang="en-US" dirty="0"/>
          </a:p>
        </p:txBody>
      </p:sp>
      <p:pic>
        <p:nvPicPr>
          <p:cNvPr id="5" name="Content Placeholder 4" descr="Storytime.jpg"/>
          <p:cNvPicPr>
            <a:picLocks noGrp="1" noChangeAspect="1"/>
          </p:cNvPicPr>
          <p:nvPr>
            <p:ph sz="half" idx="2"/>
          </p:nvPr>
        </p:nvPicPr>
        <p:blipFill>
          <a:blip r:embed="rId5" cstate="print"/>
          <a:stretch>
            <a:fillRect/>
          </a:stretch>
        </p:blipFill>
        <p:spPr>
          <a:xfrm>
            <a:off x="4114800" y="2514600"/>
            <a:ext cx="4574438" cy="3038246"/>
          </a:xfr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553200"/>
            <a:ext cx="304800" cy="304800"/>
          </a:xfrm>
          <a:prstGeom prst="rect">
            <a:avLst/>
          </a:prstGeom>
        </p:spPr>
      </p:pic>
    </p:spTree>
  </p:cSld>
  <p:clrMapOvr>
    <a:masterClrMapping/>
  </p:clrMapOvr>
  <p:transition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9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Library Tours</a:t>
            </a:r>
          </a:p>
        </p:txBody>
      </p:sp>
      <p:sp>
        <p:nvSpPr>
          <p:cNvPr id="9" name="Content Placeholder 8"/>
          <p:cNvSpPr>
            <a:spLocks noGrp="1"/>
          </p:cNvSpPr>
          <p:nvPr>
            <p:ph idx="1"/>
          </p:nvPr>
        </p:nvSpPr>
        <p:spPr/>
        <p:txBody>
          <a:bodyPr/>
          <a:lstStyle/>
          <a:p>
            <a:r>
              <a:rPr lang="en-US" dirty="0"/>
              <a:t>Major Collections of the Library</a:t>
            </a:r>
          </a:p>
          <a:p>
            <a:pPr lvl="1"/>
            <a:r>
              <a:rPr lang="en-US" dirty="0"/>
              <a:t>Fiction, Non-fiction, Biographies, </a:t>
            </a:r>
            <a:r>
              <a:rPr lang="en-US" dirty="0" err="1"/>
              <a:t>Audiobooks</a:t>
            </a:r>
            <a:r>
              <a:rPr lang="en-US" dirty="0"/>
              <a:t>, CD’s, and Movies</a:t>
            </a:r>
          </a:p>
          <a:p>
            <a:pPr lvl="1"/>
            <a:r>
              <a:rPr lang="en-US" dirty="0"/>
              <a:t>Favorite Subjects and Popular Series</a:t>
            </a:r>
          </a:p>
          <a:p>
            <a:pPr lvl="1"/>
            <a:endParaRPr lang="en-US" dirty="0"/>
          </a:p>
          <a:p>
            <a:r>
              <a:rPr lang="en-US" dirty="0"/>
              <a:t>Online Public Access Catalog</a:t>
            </a:r>
          </a:p>
          <a:p>
            <a:endParaRPr lang="en-US" dirty="0"/>
          </a:p>
          <a:p>
            <a:r>
              <a:rPr lang="en-US" dirty="0"/>
              <a:t>Request s and Holds</a:t>
            </a:r>
          </a:p>
          <a:p>
            <a:endParaRPr lang="en-US" dirty="0"/>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5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59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Tours</a:t>
            </a:r>
          </a:p>
        </p:txBody>
      </p:sp>
      <p:sp>
        <p:nvSpPr>
          <p:cNvPr id="3" name="Content Placeholder 2"/>
          <p:cNvSpPr>
            <a:spLocks noGrp="1"/>
          </p:cNvSpPr>
          <p:nvPr>
            <p:ph idx="1"/>
          </p:nvPr>
        </p:nvSpPr>
        <p:spPr>
          <a:xfrm>
            <a:off x="457200" y="1600200"/>
            <a:ext cx="7467600" cy="5029200"/>
          </a:xfrm>
        </p:spPr>
        <p:txBody>
          <a:bodyPr>
            <a:normAutofit/>
          </a:bodyPr>
          <a:lstStyle/>
          <a:p>
            <a:r>
              <a:rPr lang="en-US" dirty="0"/>
              <a:t>Technology:</a:t>
            </a:r>
          </a:p>
          <a:p>
            <a:pPr lvl="1"/>
            <a:r>
              <a:rPr lang="en-US" dirty="0"/>
              <a:t>Self-Check Outs, Printers, Copiers, Scanners, and Computers</a:t>
            </a:r>
          </a:p>
          <a:p>
            <a:pPr lvl="1"/>
            <a:endParaRPr lang="en-US" sz="1800" dirty="0"/>
          </a:p>
          <a:p>
            <a:r>
              <a:rPr lang="en-US" dirty="0"/>
              <a:t>Library Cards</a:t>
            </a:r>
          </a:p>
          <a:p>
            <a:endParaRPr lang="en-US" sz="1800" dirty="0"/>
          </a:p>
          <a:p>
            <a:r>
              <a:rPr lang="en-US" dirty="0"/>
              <a:t>Library Policy</a:t>
            </a:r>
          </a:p>
          <a:p>
            <a:pPr lvl="1"/>
            <a:r>
              <a:rPr lang="en-US" dirty="0"/>
              <a:t>Check Out and Overdue Fines</a:t>
            </a:r>
          </a:p>
          <a:p>
            <a:pPr lvl="1"/>
            <a:endParaRPr lang="en-US" sz="1800" dirty="0"/>
          </a:p>
          <a:p>
            <a:r>
              <a:rPr lang="en-US" dirty="0"/>
              <a:t>Item Return Slot (Book Drop)</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Outreach to Schools</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Audience Size and Age Group</a:t>
            </a:r>
          </a:p>
          <a:p>
            <a:pPr>
              <a:lnSpc>
                <a:spcPct val="150000"/>
              </a:lnSpc>
            </a:pPr>
            <a:r>
              <a:rPr lang="en-US" dirty="0"/>
              <a:t>Library’s Collection of Printed Materials</a:t>
            </a:r>
          </a:p>
          <a:p>
            <a:pPr>
              <a:lnSpc>
                <a:spcPct val="150000"/>
              </a:lnSpc>
            </a:pPr>
            <a:r>
              <a:rPr lang="en-US" dirty="0"/>
              <a:t>Digital Resources</a:t>
            </a:r>
          </a:p>
          <a:p>
            <a:pPr>
              <a:lnSpc>
                <a:spcPct val="150000"/>
              </a:lnSpc>
            </a:pPr>
            <a:r>
              <a:rPr lang="en-US" dirty="0" err="1"/>
              <a:t>Storytimes</a:t>
            </a:r>
            <a:r>
              <a:rPr lang="en-US" dirty="0"/>
              <a:t> or Book Talks</a:t>
            </a:r>
          </a:p>
          <a:p>
            <a:pPr>
              <a:lnSpc>
                <a:spcPct val="150000"/>
              </a:lnSpc>
            </a:pPr>
            <a:r>
              <a:rPr lang="en-US" dirty="0"/>
              <a:t>Online Public Access Catalog</a:t>
            </a:r>
          </a:p>
          <a:p>
            <a:pPr>
              <a:lnSpc>
                <a:spcPct val="150000"/>
              </a:lnSpc>
            </a:pPr>
            <a:r>
              <a:rPr lang="en-US" dirty="0"/>
              <a:t>Library Card Application</a:t>
            </a:r>
          </a:p>
          <a:p>
            <a:pPr>
              <a:lnSpc>
                <a:spcPct val="150000"/>
              </a:lnSpc>
            </a:pPr>
            <a:r>
              <a:rPr lang="en-US" dirty="0"/>
              <a:t>Information Flyers</a:t>
            </a:r>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6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1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4525963"/>
          </a:xfrm>
        </p:spPr>
        <p:txBody>
          <a:bodyPr>
            <a:normAutofit/>
          </a:bodyPr>
          <a:lstStyle/>
          <a:p>
            <a:endParaRPr lang="en-US" dirty="0"/>
          </a:p>
          <a:p>
            <a:endParaRPr lang="en-US" dirty="0"/>
          </a:p>
          <a:p>
            <a:pPr>
              <a:buNone/>
            </a:pPr>
            <a:endParaRPr lang="en-US" dirty="0"/>
          </a:p>
          <a:p>
            <a:pPr algn="ctr">
              <a:buNone/>
            </a:pPr>
            <a:r>
              <a:rPr lang="en-US" sz="4800" dirty="0"/>
              <a:t>There always be a need for children’ s librarians.</a:t>
            </a:r>
          </a:p>
          <a:p>
            <a:endParaRPr lang="en-US" sz="4800"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8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600200"/>
            <a:ext cx="7467600" cy="5257800"/>
          </a:xfrm>
        </p:spPr>
        <p:txBody>
          <a:bodyPr>
            <a:normAutofit fontScale="40000" lnSpcReduction="20000"/>
          </a:bodyPr>
          <a:lstStyle/>
          <a:p>
            <a:r>
              <a:rPr lang="en-US" sz="4500" dirty="0"/>
              <a:t>Adkins, D., &amp; </a:t>
            </a:r>
            <a:r>
              <a:rPr lang="en-US" sz="4500" dirty="0" err="1"/>
              <a:t>Esser</a:t>
            </a:r>
            <a:r>
              <a:rPr lang="en-US" sz="4500" dirty="0"/>
              <a:t>, L. (2004). Literature and technology skills for entry-level children's librarians: What employers want.</a:t>
            </a:r>
            <a:r>
              <a:rPr lang="en-US" sz="4500" i="1" dirty="0"/>
              <a:t> Children &amp; Libraries: The Journal of the Association for Library Service to Children, 2</a:t>
            </a:r>
            <a:r>
              <a:rPr lang="en-US" sz="4500" dirty="0"/>
              <a:t>(3), 14-21. Retrieved from </a:t>
            </a:r>
            <a:r>
              <a:rPr lang="en-US" sz="4500" u="sng" dirty="0">
                <a:hlinkClick r:id="rId2"/>
              </a:rPr>
              <a:t>http://libaccess.sjlibrary.org/login?url=http://search.ebscohost.com/login.aspx?direct=true&amp;db=llf&amp;AN=502940506&amp;site=ehost-live</a:t>
            </a:r>
            <a:r>
              <a:rPr lang="en-US" sz="4500" dirty="0"/>
              <a:t> </a:t>
            </a:r>
          </a:p>
          <a:p>
            <a:endParaRPr lang="en-US" sz="4500" dirty="0"/>
          </a:p>
          <a:p>
            <a:r>
              <a:rPr lang="en-US" sz="4500" dirty="0"/>
              <a:t>Association for Library Service to Children. (2001). Competencies for librarians serving children in public libraries.</a:t>
            </a:r>
            <a:r>
              <a:rPr lang="en-US" sz="4500" i="1" dirty="0"/>
              <a:t> Journal of Youth Services in Libraries, 14</a:t>
            </a:r>
            <a:r>
              <a:rPr lang="en-US" sz="4500" dirty="0"/>
              <a:t>(2), 21-24. Retrieved from </a:t>
            </a:r>
            <a:r>
              <a:rPr lang="en-US" sz="4500" u="sng" dirty="0">
                <a:hlinkClick r:id="rId3"/>
              </a:rPr>
              <a:t>http://libaccess.sjlibrary.org/login?url=http://search.ebscohost.com/login.aspx?direct=true&amp;db=llf&amp;AN=502885319&amp;site=ehost-live</a:t>
            </a:r>
            <a:r>
              <a:rPr lang="en-US" sz="4500" dirty="0"/>
              <a:t> </a:t>
            </a:r>
          </a:p>
          <a:p>
            <a:endParaRPr lang="en-US" sz="4500" dirty="0"/>
          </a:p>
          <a:p>
            <a:r>
              <a:rPr lang="en-US" sz="4500" dirty="0" err="1"/>
              <a:t>Diamant</a:t>
            </a:r>
            <a:r>
              <a:rPr lang="en-US" sz="4500" dirty="0"/>
              <a:t>-Cohen, B., Prendergast, T., </a:t>
            </a:r>
            <a:r>
              <a:rPr lang="en-US" sz="4500" dirty="0" err="1"/>
              <a:t>Estrovitz</a:t>
            </a:r>
            <a:r>
              <a:rPr lang="en-US" sz="4500" dirty="0"/>
              <a:t>, C., Banks, C., &amp; Van, d. V. (2012). We play here!</a:t>
            </a:r>
            <a:r>
              <a:rPr lang="en-US" sz="4500" i="1" dirty="0"/>
              <a:t> Children &amp; Libraries: The Journal of the Association for Library Service to Children, 10</a:t>
            </a:r>
            <a:r>
              <a:rPr lang="en-US" sz="4500" dirty="0"/>
              <a:t>(1), 3-52. Retrieved from </a:t>
            </a:r>
            <a:r>
              <a:rPr lang="en-US" sz="4500" u="sng" dirty="0">
                <a:hlinkClick r:id="rId4"/>
              </a:rPr>
              <a:t>http://libaccess.sjlibrary.org/login?url=http://search.ebscohost.com/login.aspx?direct=true&amp;db=llf&amp;AN=75044346&amp;site=ehost-live</a:t>
            </a:r>
            <a:r>
              <a:rPr lang="en-US" sz="4500" dirty="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r>
              <a:rPr lang="en-US" dirty="0"/>
              <a:t>Eckert, K. (2016). A virtual vertical file how librarians utilize </a:t>
            </a:r>
            <a:r>
              <a:rPr lang="en-US" dirty="0" err="1"/>
              <a:t>pinterest</a:t>
            </a:r>
            <a:r>
              <a:rPr lang="en-US" dirty="0"/>
              <a:t>.</a:t>
            </a:r>
            <a:r>
              <a:rPr lang="en-US" i="1" dirty="0"/>
              <a:t> Children &amp; Libraries: The Journal of the Association for Library Service to Children, 14</a:t>
            </a:r>
            <a:r>
              <a:rPr lang="en-US" dirty="0"/>
              <a:t>(2), 34-35. Retrieved from </a:t>
            </a:r>
            <a:r>
              <a:rPr lang="en-US" u="sng" dirty="0">
                <a:hlinkClick r:id="rId2"/>
              </a:rPr>
              <a:t>http://libaccess.sjlibrary.org/login?url=http://search.ebscohost.com/login.aspx?direct=true&amp;db=llf&amp;AN=116802469&amp;site=ehost-live</a:t>
            </a:r>
            <a:r>
              <a:rPr lang="en-US" dirty="0"/>
              <a:t> </a:t>
            </a:r>
          </a:p>
          <a:p>
            <a:endParaRPr lang="en-US" dirty="0"/>
          </a:p>
          <a:p>
            <a:r>
              <a:rPr lang="en-US" dirty="0"/>
              <a:t>Fraser-</a:t>
            </a:r>
            <a:r>
              <a:rPr lang="en-US" dirty="0" err="1"/>
              <a:t>Arnott</a:t>
            </a:r>
            <a:r>
              <a:rPr lang="en-US" dirty="0"/>
              <a:t>, M. (2013). Library and information science (LIS) transferable competencies.</a:t>
            </a:r>
            <a:r>
              <a:rPr lang="en-US" i="1" dirty="0"/>
              <a:t> Partnership: The Canadian Journal of Library &amp; Information Practice &amp; Research, 8</a:t>
            </a:r>
            <a:r>
              <a:rPr lang="en-US" dirty="0"/>
              <a:t>(2), 1-32. Retrieved from </a:t>
            </a:r>
            <a:r>
              <a:rPr lang="en-US" u="sng" dirty="0">
                <a:hlinkClick r:id="rId3"/>
              </a:rPr>
              <a:t>http://libaccess.sjlibrary.org/login?url=http://search.ebscohost.com/login.aspx?direct=true&amp;db=llf&amp;AN=91576020&amp;site=ehost-live</a:t>
            </a:r>
            <a:endParaRPr lang="en-US" dirty="0"/>
          </a:p>
          <a:p>
            <a:endParaRPr lang="en-US" dirty="0"/>
          </a:p>
          <a:p>
            <a:r>
              <a:rPr lang="en-US" dirty="0"/>
              <a:t>Sawyer, C. H. (2015). Leadership for Today and Tomorrow. In S. Hirsh (Ed.), </a:t>
            </a:r>
            <a:r>
              <a:rPr lang="en-US" i="1" dirty="0"/>
              <a:t>Information services today</a:t>
            </a:r>
            <a:r>
              <a:rPr lang="en-US" dirty="0"/>
              <a:t> (pp. 381-387). Lanham, Maryland: </a:t>
            </a:r>
            <a:r>
              <a:rPr lang="en-US" dirty="0" err="1"/>
              <a:t>Rowman</a:t>
            </a:r>
            <a:r>
              <a:rPr lang="en-US" dirty="0"/>
              <a:t> &amp; Littlefield.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Qualifications of a Children’s Librarian</a:t>
            </a:r>
          </a:p>
        </p:txBody>
      </p:sp>
      <p:sp>
        <p:nvSpPr>
          <p:cNvPr id="3" name="Content Placeholder 2"/>
          <p:cNvSpPr>
            <a:spLocks noGrp="1"/>
          </p:cNvSpPr>
          <p:nvPr>
            <p:ph idx="1"/>
          </p:nvPr>
        </p:nvSpPr>
        <p:spPr/>
        <p:txBody>
          <a:bodyPr>
            <a:normAutofit fontScale="92500"/>
          </a:bodyPr>
          <a:lstStyle/>
          <a:p>
            <a:r>
              <a:rPr lang="en-US" dirty="0"/>
              <a:t>Master of Library and Information Science (MLIS)</a:t>
            </a:r>
          </a:p>
          <a:p>
            <a:r>
              <a:rPr lang="en-US" dirty="0"/>
              <a:t>Awareness of Emerging Issues and Trends in the Field of Children Librarianship.</a:t>
            </a:r>
          </a:p>
          <a:p>
            <a:r>
              <a:rPr lang="en-US" dirty="0"/>
              <a:t>Outstanding Personal Qualities</a:t>
            </a:r>
          </a:p>
          <a:p>
            <a:r>
              <a:rPr lang="en-US" dirty="0"/>
              <a:t>Excellent Communication Skills</a:t>
            </a:r>
          </a:p>
          <a:p>
            <a:r>
              <a:rPr lang="en-US" dirty="0"/>
              <a:t>Enjoys Interaction with Children</a:t>
            </a:r>
          </a:p>
          <a:p>
            <a:r>
              <a:rPr lang="en-US" dirty="0"/>
              <a:t>Basic Computer Skills</a:t>
            </a:r>
          </a:p>
          <a:p>
            <a:r>
              <a:rPr lang="en-US" dirty="0"/>
              <a:t>Engagement of Social Media</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458200" y="6248400"/>
            <a:ext cx="304800" cy="304800"/>
          </a:xfrm>
          <a:prstGeom prst="rect">
            <a:avLst/>
          </a:prstGeom>
        </p:spPr>
      </p:pic>
    </p:spTree>
  </p:cSld>
  <p:clrMapOvr>
    <a:masterClrMapping/>
  </p:clrMapOvr>
  <p:transition advTm="4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Outstanding Personal Qualities</a:t>
            </a:r>
          </a:p>
        </p:txBody>
      </p:sp>
      <p:sp>
        <p:nvSpPr>
          <p:cNvPr id="5" name="Content Placeholder 4"/>
          <p:cNvSpPr>
            <a:spLocks noGrp="1"/>
          </p:cNvSpPr>
          <p:nvPr>
            <p:ph sz="half" idx="1"/>
          </p:nvPr>
        </p:nvSpPr>
        <p:spPr/>
        <p:txBody>
          <a:bodyPr/>
          <a:lstStyle/>
          <a:p>
            <a:pPr lvl="0"/>
            <a:endParaRPr lang="en-US" dirty="0"/>
          </a:p>
          <a:p>
            <a:pPr lvl="0"/>
            <a:r>
              <a:rPr lang="en-US" dirty="0"/>
              <a:t>Decisiveness</a:t>
            </a:r>
          </a:p>
          <a:p>
            <a:pPr lvl="0"/>
            <a:endParaRPr lang="en-US" dirty="0"/>
          </a:p>
          <a:p>
            <a:pPr lvl="0"/>
            <a:r>
              <a:rPr lang="en-US" dirty="0"/>
              <a:t>Adaptability</a:t>
            </a:r>
          </a:p>
          <a:p>
            <a:pPr lvl="0"/>
            <a:endParaRPr lang="en-US" dirty="0"/>
          </a:p>
          <a:p>
            <a:pPr lvl="0"/>
            <a:r>
              <a:rPr lang="en-US" dirty="0"/>
              <a:t>Self-Motivation</a:t>
            </a:r>
          </a:p>
          <a:p>
            <a:pPr lvl="0"/>
            <a:endParaRPr lang="en-US" dirty="0"/>
          </a:p>
          <a:p>
            <a:pPr lvl="0"/>
            <a:r>
              <a:rPr lang="en-US" dirty="0"/>
              <a:t>Equanimity</a:t>
            </a:r>
          </a:p>
          <a:p>
            <a:endParaRPr lang="en-US" dirty="0"/>
          </a:p>
        </p:txBody>
      </p:sp>
      <p:pic>
        <p:nvPicPr>
          <p:cNvPr id="1026" name="Picture 2"/>
          <p:cNvPicPr>
            <a:picLocks noGrp="1" noChangeAspect="1" noChangeArrowheads="1"/>
          </p:cNvPicPr>
          <p:nvPr>
            <p:ph sz="half" idx="2"/>
          </p:nvPr>
        </p:nvPicPr>
        <p:blipFill>
          <a:blip r:embed="rId5" cstate="print"/>
          <a:srcRect/>
          <a:stretch>
            <a:fillRect/>
          </a:stretch>
        </p:blipFill>
        <p:spPr bwMode="auto">
          <a:xfrm>
            <a:off x="4648200" y="1905000"/>
            <a:ext cx="3219048" cy="4019048"/>
          </a:xfrm>
          <a:prstGeom prst="rect">
            <a:avLst/>
          </a:prstGeom>
          <a:noFill/>
          <a:ln w="9525">
            <a:noFill/>
            <a:miter lim="800000"/>
            <a:headEnd/>
            <a:tailEnd/>
          </a:ln>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534400" y="6400800"/>
            <a:ext cx="304800" cy="304800"/>
          </a:xfrm>
          <a:prstGeom prst="rect">
            <a:avLst/>
          </a:prstGeom>
        </p:spPr>
      </p:pic>
    </p:spTree>
  </p:cSld>
  <p:clrMapOvr>
    <a:masterClrMapping/>
  </p:clrMapOvr>
  <p:transition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Excellent Communication Skills</a:t>
            </a:r>
          </a:p>
        </p:txBody>
      </p:sp>
      <p:sp>
        <p:nvSpPr>
          <p:cNvPr id="3" name="Content Placeholder 2"/>
          <p:cNvSpPr>
            <a:spLocks noGrp="1"/>
          </p:cNvSpPr>
          <p:nvPr>
            <p:ph sz="half" idx="1"/>
          </p:nvPr>
        </p:nvSpPr>
        <p:spPr>
          <a:xfrm>
            <a:off x="457200" y="1600200"/>
            <a:ext cx="4648200" cy="4525963"/>
          </a:xfrm>
        </p:spPr>
        <p:txBody>
          <a:bodyPr/>
          <a:lstStyle/>
          <a:p>
            <a:pPr lvl="0">
              <a:buNone/>
            </a:pPr>
            <a:endParaRPr lang="en-US" dirty="0"/>
          </a:p>
          <a:p>
            <a:pPr lvl="0"/>
            <a:r>
              <a:rPr lang="en-US" dirty="0"/>
              <a:t>Document Preparation</a:t>
            </a:r>
          </a:p>
          <a:p>
            <a:pPr lvl="0"/>
            <a:endParaRPr lang="en-US" dirty="0"/>
          </a:p>
          <a:p>
            <a:pPr lvl="0"/>
            <a:endParaRPr lang="en-US" dirty="0"/>
          </a:p>
          <a:p>
            <a:pPr lvl="0"/>
            <a:r>
              <a:rPr lang="en-US" dirty="0"/>
              <a:t>Negotiation Skills</a:t>
            </a:r>
          </a:p>
          <a:p>
            <a:pPr lvl="0"/>
            <a:endParaRPr lang="en-US" dirty="0"/>
          </a:p>
          <a:p>
            <a:pPr lvl="0"/>
            <a:endParaRPr lang="en-US" dirty="0"/>
          </a:p>
          <a:p>
            <a:pPr lvl="0"/>
            <a:r>
              <a:rPr lang="en-US" dirty="0"/>
              <a:t>Oral Communication Skills</a:t>
            </a:r>
          </a:p>
          <a:p>
            <a:endParaRPr lang="en-US" dirty="0"/>
          </a:p>
        </p:txBody>
      </p:sp>
      <p:pic>
        <p:nvPicPr>
          <p:cNvPr id="5" name="Content Placeholder 4" descr="Male Librarian Talking to Patron.jpeg"/>
          <p:cNvPicPr>
            <a:picLocks noGrp="1" noChangeAspect="1"/>
          </p:cNvPicPr>
          <p:nvPr>
            <p:ph sz="half" idx="2"/>
          </p:nvPr>
        </p:nvPicPr>
        <p:blipFill>
          <a:blip r:embed="rId5" cstate="print"/>
          <a:stretch>
            <a:fillRect/>
          </a:stretch>
        </p:blipFill>
        <p:spPr>
          <a:xfrm>
            <a:off x="4648200" y="1981200"/>
            <a:ext cx="3993038" cy="2852170"/>
          </a:xfr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324600"/>
            <a:ext cx="304800" cy="304800"/>
          </a:xfrm>
          <a:prstGeom prst="rect">
            <a:avLst/>
          </a:prstGeom>
        </p:spPr>
      </p:pic>
    </p:spTree>
  </p:cSld>
  <p:clrMapOvr>
    <a:masterClrMapping/>
  </p:clrMapOvr>
  <p:transition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Documents of Children Librarianship</a:t>
            </a:r>
          </a:p>
        </p:txBody>
      </p:sp>
      <p:pic>
        <p:nvPicPr>
          <p:cNvPr id="5" name="Content Placeholder 4" descr="Stack of Office Papers.jpg"/>
          <p:cNvPicPr>
            <a:picLocks noGrp="1" noChangeAspect="1"/>
          </p:cNvPicPr>
          <p:nvPr>
            <p:ph sz="half" idx="1"/>
          </p:nvPr>
        </p:nvPicPr>
        <p:blipFill>
          <a:blip r:embed="rId5" cstate="print"/>
          <a:stretch>
            <a:fillRect/>
          </a:stretch>
        </p:blipFill>
        <p:spPr>
          <a:xfrm>
            <a:off x="533400" y="1981200"/>
            <a:ext cx="4191000" cy="4305300"/>
          </a:xfrm>
        </p:spPr>
      </p:pic>
      <p:sp>
        <p:nvSpPr>
          <p:cNvPr id="4" name="Content Placeholder 3"/>
          <p:cNvSpPr>
            <a:spLocks noGrp="1"/>
          </p:cNvSpPr>
          <p:nvPr>
            <p:ph sz="half" idx="2"/>
          </p:nvPr>
        </p:nvSpPr>
        <p:spPr>
          <a:xfrm>
            <a:off x="4876800" y="1600200"/>
            <a:ext cx="3657600" cy="4525963"/>
          </a:xfrm>
        </p:spPr>
        <p:txBody>
          <a:bodyPr/>
          <a:lstStyle/>
          <a:p>
            <a:pPr lvl="1"/>
            <a:endParaRPr lang="en-US" sz="2400" dirty="0"/>
          </a:p>
          <a:p>
            <a:pPr lvl="1"/>
            <a:r>
              <a:rPr lang="en-US" sz="2400" dirty="0"/>
              <a:t>Letters</a:t>
            </a:r>
            <a:endParaRPr lang="en-US" sz="2000" dirty="0"/>
          </a:p>
          <a:p>
            <a:pPr lvl="1"/>
            <a:endParaRPr lang="en-US" sz="2400" dirty="0"/>
          </a:p>
          <a:p>
            <a:pPr lvl="1"/>
            <a:r>
              <a:rPr lang="en-US" sz="2400" dirty="0"/>
              <a:t>Memos</a:t>
            </a:r>
            <a:endParaRPr lang="en-US" sz="2000" dirty="0"/>
          </a:p>
          <a:p>
            <a:pPr lvl="1"/>
            <a:endParaRPr lang="en-US" sz="2400" dirty="0"/>
          </a:p>
          <a:p>
            <a:pPr lvl="1"/>
            <a:r>
              <a:rPr lang="en-US" sz="2400" dirty="0"/>
              <a:t>Reports</a:t>
            </a:r>
            <a:endParaRPr lang="en-US" sz="2000" dirty="0"/>
          </a:p>
          <a:p>
            <a:pPr lvl="1"/>
            <a:endParaRPr lang="en-US" sz="2400" dirty="0"/>
          </a:p>
          <a:p>
            <a:pPr lvl="1"/>
            <a:r>
              <a:rPr lang="en-US" sz="2400" dirty="0"/>
              <a:t>Grant Applications</a:t>
            </a:r>
            <a:endParaRPr lang="en-US" sz="2000" dirty="0"/>
          </a:p>
          <a:p>
            <a:pPr lvl="1"/>
            <a:endParaRPr lang="en-US" sz="2400" dirty="0"/>
          </a:p>
          <a:p>
            <a:pPr lvl="1"/>
            <a:r>
              <a:rPr lang="en-US" sz="2400" dirty="0"/>
              <a:t>Web Forms</a:t>
            </a:r>
            <a:endParaRPr lang="en-US" sz="2000" dirty="0"/>
          </a:p>
          <a:p>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10600" y="6553200"/>
            <a:ext cx="304800" cy="304800"/>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Youth Librarian’s Knowledge of Children’s Literature</a:t>
            </a:r>
          </a:p>
        </p:txBody>
      </p:sp>
      <p:sp>
        <p:nvSpPr>
          <p:cNvPr id="3" name="Content Placeholder 2"/>
          <p:cNvSpPr>
            <a:spLocks noGrp="1"/>
          </p:cNvSpPr>
          <p:nvPr>
            <p:ph sz="half" idx="1"/>
          </p:nvPr>
        </p:nvSpPr>
        <p:spPr/>
        <p:txBody>
          <a:bodyPr/>
          <a:lstStyle/>
          <a:p>
            <a:pPr lvl="0"/>
            <a:endParaRPr lang="en-US" dirty="0"/>
          </a:p>
          <a:p>
            <a:pPr lvl="0"/>
            <a:r>
              <a:rPr lang="en-US" dirty="0"/>
              <a:t>Classic Works</a:t>
            </a:r>
          </a:p>
          <a:p>
            <a:pPr lvl="0"/>
            <a:endParaRPr lang="en-US" dirty="0"/>
          </a:p>
          <a:p>
            <a:pPr lvl="0"/>
            <a:r>
              <a:rPr lang="en-US" dirty="0"/>
              <a:t>Recently Published Works</a:t>
            </a:r>
          </a:p>
          <a:p>
            <a:pPr lvl="0"/>
            <a:endParaRPr lang="en-US" dirty="0"/>
          </a:p>
          <a:p>
            <a:pPr lvl="0"/>
            <a:r>
              <a:rPr lang="en-US" dirty="0"/>
              <a:t>Transcripts</a:t>
            </a:r>
          </a:p>
          <a:p>
            <a:pPr lvl="0"/>
            <a:endParaRPr lang="en-US" dirty="0"/>
          </a:p>
          <a:p>
            <a:pPr lvl="0"/>
            <a:r>
              <a:rPr lang="en-US" dirty="0"/>
              <a:t>Interviews</a:t>
            </a:r>
          </a:p>
          <a:p>
            <a:endParaRPr lang="en-US" dirty="0"/>
          </a:p>
        </p:txBody>
      </p:sp>
      <p:pic>
        <p:nvPicPr>
          <p:cNvPr id="2050" name="Picture 2"/>
          <p:cNvPicPr>
            <a:picLocks noGrp="1" noChangeAspect="1" noChangeArrowheads="1"/>
          </p:cNvPicPr>
          <p:nvPr>
            <p:ph sz="half" idx="2"/>
          </p:nvPr>
        </p:nvPicPr>
        <p:blipFill>
          <a:blip r:embed="rId5" cstate="print"/>
          <a:srcRect/>
          <a:stretch>
            <a:fillRect/>
          </a:stretch>
        </p:blipFill>
        <p:spPr bwMode="auto">
          <a:xfrm>
            <a:off x="4495800" y="2133600"/>
            <a:ext cx="3974603" cy="3784127"/>
          </a:xfrm>
          <a:prstGeom prst="rect">
            <a:avLst/>
          </a:prstGeom>
          <a:noFill/>
          <a:ln w="9525">
            <a:noFill/>
            <a:miter lim="800000"/>
            <a:headEnd/>
            <a:tailEnd/>
          </a:ln>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553200"/>
            <a:ext cx="304800" cy="304800"/>
          </a:xfrm>
          <a:prstGeom prst="rect">
            <a:avLst/>
          </a:prstGeom>
        </p:spPr>
      </p:pic>
    </p:spTree>
  </p:cSld>
  <p:clrMapOvr>
    <a:masterClrMapping/>
  </p:clrMapOvr>
  <p:transition advTm="2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Interviews </a:t>
            </a:r>
          </a:p>
        </p:txBody>
      </p:sp>
      <p:sp>
        <p:nvSpPr>
          <p:cNvPr id="5" name="Content Placeholder 4"/>
          <p:cNvSpPr>
            <a:spLocks noGrp="1"/>
          </p:cNvSpPr>
          <p:nvPr>
            <p:ph idx="1"/>
          </p:nvPr>
        </p:nvSpPr>
        <p:spPr/>
        <p:txBody>
          <a:bodyPr>
            <a:normAutofit/>
          </a:bodyPr>
          <a:lstStyle/>
          <a:p>
            <a:pPr lvl="0">
              <a:buNone/>
            </a:pPr>
            <a:endParaRPr lang="en-US" dirty="0"/>
          </a:p>
          <a:p>
            <a:pPr lvl="0"/>
            <a:r>
              <a:rPr lang="en-US" sz="2800" dirty="0"/>
              <a:t>“Give me fifteen to twenty-five good books for third graders.”</a:t>
            </a:r>
          </a:p>
          <a:p>
            <a:pPr lvl="1"/>
            <a:endParaRPr lang="en-US" sz="2800" dirty="0"/>
          </a:p>
          <a:p>
            <a:pPr lvl="0"/>
            <a:endParaRPr lang="en-US" dirty="0"/>
          </a:p>
          <a:p>
            <a:pPr lvl="0"/>
            <a:r>
              <a:rPr lang="en-US" sz="2800" dirty="0"/>
              <a:t>“Name your five favorite children’s books published this year.”</a:t>
            </a:r>
            <a:endParaRPr lang="en-US" sz="2400"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fontScale="90000"/>
          </a:bodyPr>
          <a:lstStyle/>
          <a:p>
            <a:r>
              <a:rPr lang="en-US" dirty="0"/>
              <a:t>Expectations  of a Youth Librarian’s</a:t>
            </a:r>
            <a:br>
              <a:rPr lang="en-US" dirty="0"/>
            </a:br>
            <a:r>
              <a:rPr lang="en-US" dirty="0"/>
              <a:t>Expertise in Children’s Literature</a:t>
            </a:r>
          </a:p>
        </p:txBody>
      </p:sp>
      <p:sp>
        <p:nvSpPr>
          <p:cNvPr id="3" name="Content Placeholder 2"/>
          <p:cNvSpPr>
            <a:spLocks noGrp="1"/>
          </p:cNvSpPr>
          <p:nvPr>
            <p:ph idx="1"/>
          </p:nvPr>
        </p:nvSpPr>
        <p:spPr>
          <a:xfrm>
            <a:off x="457200" y="1600200"/>
            <a:ext cx="8077200" cy="4525963"/>
          </a:xfrm>
        </p:spPr>
        <p:txBody>
          <a:bodyPr/>
          <a:lstStyle/>
          <a:p>
            <a:endParaRPr lang="en-US" dirty="0"/>
          </a:p>
          <a:p>
            <a:pPr lvl="0"/>
            <a:r>
              <a:rPr lang="en-US" sz="2800" dirty="0"/>
              <a:t>Scarcity of Experts in Children’s Literature</a:t>
            </a:r>
          </a:p>
          <a:p>
            <a:pPr lvl="0"/>
            <a:endParaRPr lang="en-US" sz="2800" dirty="0"/>
          </a:p>
          <a:p>
            <a:pPr lvl="0"/>
            <a:endParaRPr lang="en-US" sz="2800" dirty="0"/>
          </a:p>
          <a:p>
            <a:pPr lvl="0"/>
            <a:r>
              <a:rPr lang="en-US" sz="2800" dirty="0"/>
              <a:t>Passion for Children’s Literature</a:t>
            </a:r>
          </a:p>
          <a:p>
            <a:pPr lvl="1"/>
            <a:r>
              <a:rPr lang="en-US" sz="2400" dirty="0"/>
              <a:t>Expectation to Acquire a Mastery of Children’s Literature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839200" y="6553200"/>
            <a:ext cx="304800" cy="304800"/>
          </a:xfrm>
          <a:prstGeom prst="rect">
            <a:avLst/>
          </a:prstGeom>
        </p:spPr>
      </p:pic>
    </p:spTree>
  </p:cSld>
  <p:clrMapOvr>
    <a:masterClrMapping/>
  </p:clrMapOvr>
  <p:transition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299</TotalTime>
  <Words>2859</Words>
  <Application>Microsoft Office PowerPoint</Application>
  <PresentationFormat>On-screen Show (4:3)</PresentationFormat>
  <Paragraphs>277</Paragraphs>
  <Slides>27</Slides>
  <Notes>25</Notes>
  <HiddenSlides>0</HiddenSlides>
  <MMClips>24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Wingdings 2</vt:lpstr>
      <vt:lpstr>Technic</vt:lpstr>
      <vt:lpstr>Professional Synthesis</vt:lpstr>
      <vt:lpstr>Professional Synthesis</vt:lpstr>
      <vt:lpstr>Qualifications of a Children’s Librarian</vt:lpstr>
      <vt:lpstr>Outstanding Personal Qualities</vt:lpstr>
      <vt:lpstr>Excellent Communication Skills</vt:lpstr>
      <vt:lpstr>Documents of Children Librarianship</vt:lpstr>
      <vt:lpstr>Youth Librarian’s Knowledge of Children’s Literature</vt:lpstr>
      <vt:lpstr>   Interviews </vt:lpstr>
      <vt:lpstr>Expectations  of a Youth Librarian’s Expertise in Children’s Literature</vt:lpstr>
      <vt:lpstr>Basic Computer Skills</vt:lpstr>
      <vt:lpstr>Social Media Engagement</vt:lpstr>
      <vt:lpstr>Role of the Children’s Librarian</vt:lpstr>
      <vt:lpstr>The Need for a Safe Environment for Children</vt:lpstr>
      <vt:lpstr>Benefits of Play</vt:lpstr>
      <vt:lpstr>How Play Nurtures Social Development</vt:lpstr>
      <vt:lpstr>Sensory Exploration</vt:lpstr>
      <vt:lpstr>Toys to Encourage Play and Exploration</vt:lpstr>
      <vt:lpstr>Early Learning Centers</vt:lpstr>
      <vt:lpstr> Aiding Student Research</vt:lpstr>
      <vt:lpstr>Programming</vt:lpstr>
      <vt:lpstr>School Visits</vt:lpstr>
      <vt:lpstr>Library Tours</vt:lpstr>
      <vt:lpstr>Library Tours</vt:lpstr>
      <vt:lpstr>Direct Outreach to Schools</vt:lpstr>
      <vt:lpstr>PowerPoint Presentation</vt:lpstr>
      <vt:lpstr>References</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Sue</dc:creator>
  <cp:lastModifiedBy>Jason Sue</cp:lastModifiedBy>
  <cp:revision>33</cp:revision>
  <dcterms:created xsi:type="dcterms:W3CDTF">2016-12-12T23:28:11Z</dcterms:created>
  <dcterms:modified xsi:type="dcterms:W3CDTF">2018-05-14T04:01:40Z</dcterms:modified>
</cp:coreProperties>
</file>